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58" r:id="rId5"/>
    <p:sldId id="261" r:id="rId6"/>
    <p:sldId id="262" r:id="rId7"/>
    <p:sldId id="263" r:id="rId8"/>
    <p:sldId id="259" r:id="rId9"/>
    <p:sldId id="269" r:id="rId10"/>
    <p:sldId id="266" r:id="rId11"/>
    <p:sldId id="274" r:id="rId12"/>
    <p:sldId id="270" r:id="rId13"/>
    <p:sldId id="282" r:id="rId14"/>
    <p:sldId id="281" r:id="rId15"/>
    <p:sldId id="265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66"/>
    <a:srgbClr val="A41E25"/>
    <a:srgbClr val="FFB7B7"/>
    <a:srgbClr val="010C66"/>
    <a:srgbClr val="000B65"/>
    <a:srgbClr val="FF7575"/>
    <a:srgbClr val="FF5353"/>
    <a:srgbClr val="E20000"/>
    <a:srgbClr val="8E0000"/>
    <a:srgbClr val="EB9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/>
              <a:t>Reaction Linearity</a:t>
            </a:r>
          </a:p>
        </c:rich>
      </c:tx>
      <c:layout>
        <c:manualLayout>
          <c:xMode val="edge"/>
          <c:yMode val="edge"/>
          <c:x val="0.42343126116474999"/>
          <c:y val="3.0024076675210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ng/ml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RL1</c:v>
                </c:pt>
                <c:pt idx="1">
                  <c:v>RL2</c:v>
                </c:pt>
                <c:pt idx="2">
                  <c:v>RL3</c:v>
                </c:pt>
                <c:pt idx="3">
                  <c:v>RL4</c:v>
                </c:pt>
                <c:pt idx="4">
                  <c:v>RL5</c:v>
                </c:pt>
                <c:pt idx="5">
                  <c:v>RL6</c:v>
                </c:pt>
                <c:pt idx="6">
                  <c:v>RL7</c:v>
                </c:pt>
                <c:pt idx="7">
                  <c:v>RL8</c:v>
                </c:pt>
                <c:pt idx="8">
                  <c:v>RL9</c:v>
                </c:pt>
                <c:pt idx="9">
                  <c:v>RL10</c:v>
                </c:pt>
                <c:pt idx="10">
                  <c:v>RL11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FF-4390-9D64-C02166A19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503824"/>
        <c:axId val="504500624"/>
      </c:lineChart>
      <c:catAx>
        <c:axId val="50450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4500624"/>
        <c:crosses val="autoZero"/>
        <c:auto val="1"/>
        <c:lblAlgn val="ctr"/>
        <c:lblOffset val="100"/>
        <c:noMultiLvlLbl val="0"/>
      </c:catAx>
      <c:valAx>
        <c:axId val="50450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450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0.34573</cdr:x>
      <cdr:y>0.63997</cdr:y>
    </cdr:from>
    <cdr:to>
      <cdr:x>0.35602</cdr:x>
      <cdr:y>0.65764</cdr:y>
    </cdr:to>
    <cdr:sp macro="" textlink="">
      <cdr:nvSpPr>
        <cdr:cNvPr id="2" name="流程图: 接点 1">
          <a:extLst xmlns:a="http://schemas.openxmlformats.org/drawingml/2006/main">
            <a:ext uri="{FF2B5EF4-FFF2-40B4-BE49-F238E27FC236}">
              <a16:creationId xmlns:a16="http://schemas.microsoft.com/office/drawing/2014/main" id="{0F22517F-B22D-4746-A795-2AA38864FF73}"/>
            </a:ext>
          </a:extLst>
        </cdr:cNvPr>
        <cdr:cNvSpPr/>
      </cdr:nvSpPr>
      <cdr:spPr>
        <a:xfrm xmlns:a="http://schemas.openxmlformats.org/drawingml/2006/main">
          <a:off x="1535532" y="1894938"/>
          <a:ext cx="45719" cy="52299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0.42754</cdr:x>
      <cdr:y>0.58991</cdr:y>
    </cdr:from>
    <cdr:to>
      <cdr:x>0.43784</cdr:x>
      <cdr:y>0.60757</cdr:y>
    </cdr:to>
    <cdr:sp macro="" textlink="">
      <cdr:nvSpPr>
        <cdr:cNvPr id="3" name="流程图: 接点 2">
          <a:extLst xmlns:a="http://schemas.openxmlformats.org/drawingml/2006/main">
            <a:ext uri="{FF2B5EF4-FFF2-40B4-BE49-F238E27FC236}">
              <a16:creationId xmlns:a16="http://schemas.microsoft.com/office/drawing/2014/main" id="{0F22517F-B22D-4746-A795-2AA38864FF73}"/>
            </a:ext>
          </a:extLst>
        </cdr:cNvPr>
        <cdr:cNvSpPr/>
      </cdr:nvSpPr>
      <cdr:spPr>
        <a:xfrm xmlns:a="http://schemas.openxmlformats.org/drawingml/2006/main">
          <a:off x="1898899" y="1746688"/>
          <a:ext cx="45719" cy="52299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0.52783</cdr:x>
      <cdr:y>0.5151</cdr:y>
    </cdr:from>
    <cdr:to>
      <cdr:x>0.53812</cdr:x>
      <cdr:y>0.53276</cdr:y>
    </cdr:to>
    <cdr:sp macro="" textlink="">
      <cdr:nvSpPr>
        <cdr:cNvPr id="4" name="流程图: 接点 3">
          <a:extLst xmlns:a="http://schemas.openxmlformats.org/drawingml/2006/main">
            <a:ext uri="{FF2B5EF4-FFF2-40B4-BE49-F238E27FC236}">
              <a16:creationId xmlns:a16="http://schemas.microsoft.com/office/drawing/2014/main" id="{0F22517F-B22D-4746-A795-2AA38864FF73}"/>
            </a:ext>
          </a:extLst>
        </cdr:cNvPr>
        <cdr:cNvSpPr/>
      </cdr:nvSpPr>
      <cdr:spPr>
        <a:xfrm xmlns:a="http://schemas.openxmlformats.org/drawingml/2006/main">
          <a:off x="2344323" y="1525187"/>
          <a:ext cx="45719" cy="52299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0.47611</cdr:x>
      <cdr:y>0.54429</cdr:y>
    </cdr:from>
    <cdr:to>
      <cdr:x>0.4864</cdr:x>
      <cdr:y>0.56195</cdr:y>
    </cdr:to>
    <cdr:sp macro="" textlink="">
      <cdr:nvSpPr>
        <cdr:cNvPr id="5" name="流程图: 接点 4">
          <a:extLst xmlns:a="http://schemas.openxmlformats.org/drawingml/2006/main">
            <a:ext uri="{FF2B5EF4-FFF2-40B4-BE49-F238E27FC236}">
              <a16:creationId xmlns:a16="http://schemas.microsoft.com/office/drawing/2014/main" id="{0F22517F-B22D-4746-A795-2AA38864FF73}"/>
            </a:ext>
          </a:extLst>
        </cdr:cNvPr>
        <cdr:cNvSpPr/>
      </cdr:nvSpPr>
      <cdr:spPr>
        <a:xfrm xmlns:a="http://schemas.openxmlformats.org/drawingml/2006/main">
          <a:off x="2114596" y="1611625"/>
          <a:ext cx="45719" cy="52299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0.56876</cdr:x>
      <cdr:y>0.49117</cdr:y>
    </cdr:from>
    <cdr:to>
      <cdr:x>0.57906</cdr:x>
      <cdr:y>0.50883</cdr:y>
    </cdr:to>
    <cdr:sp macro="" textlink="">
      <cdr:nvSpPr>
        <cdr:cNvPr id="6" name="流程图: 接点 5">
          <a:extLst xmlns:a="http://schemas.openxmlformats.org/drawingml/2006/main">
            <a:ext uri="{FF2B5EF4-FFF2-40B4-BE49-F238E27FC236}">
              <a16:creationId xmlns:a16="http://schemas.microsoft.com/office/drawing/2014/main" id="{0F22517F-B22D-4746-A795-2AA38864FF73}"/>
            </a:ext>
          </a:extLst>
        </cdr:cNvPr>
        <cdr:cNvSpPr/>
      </cdr:nvSpPr>
      <cdr:spPr>
        <a:xfrm xmlns:a="http://schemas.openxmlformats.org/drawingml/2006/main">
          <a:off x="2526129" y="1454328"/>
          <a:ext cx="45719" cy="52299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0.59833</cdr:x>
      <cdr:y>0.47071</cdr:y>
    </cdr:from>
    <cdr:to>
      <cdr:x>0.60862</cdr:x>
      <cdr:y>0.48838</cdr:y>
    </cdr:to>
    <cdr:sp macro="" textlink="">
      <cdr:nvSpPr>
        <cdr:cNvPr id="7" name="流程图: 接点 6">
          <a:extLst xmlns:a="http://schemas.openxmlformats.org/drawingml/2006/main">
            <a:ext uri="{FF2B5EF4-FFF2-40B4-BE49-F238E27FC236}">
              <a16:creationId xmlns:a16="http://schemas.microsoft.com/office/drawing/2014/main" id="{0F22517F-B22D-4746-A795-2AA38864FF73}"/>
            </a:ext>
          </a:extLst>
        </cdr:cNvPr>
        <cdr:cNvSpPr/>
      </cdr:nvSpPr>
      <cdr:spPr>
        <a:xfrm xmlns:a="http://schemas.openxmlformats.org/drawingml/2006/main">
          <a:off x="2657421" y="1393764"/>
          <a:ext cx="45719" cy="52299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0.67817</cdr:x>
      <cdr:y>0.42313</cdr:y>
    </cdr:from>
    <cdr:to>
      <cdr:x>0.68847</cdr:x>
      <cdr:y>0.44079</cdr:y>
    </cdr:to>
    <cdr:sp macro="" textlink="">
      <cdr:nvSpPr>
        <cdr:cNvPr id="8" name="流程图: 接点 7">
          <a:extLst xmlns:a="http://schemas.openxmlformats.org/drawingml/2006/main">
            <a:ext uri="{FF2B5EF4-FFF2-40B4-BE49-F238E27FC236}">
              <a16:creationId xmlns:a16="http://schemas.microsoft.com/office/drawing/2014/main" id="{18BA8C8D-419C-463E-B338-5BBD7148BABB}"/>
            </a:ext>
          </a:extLst>
        </cdr:cNvPr>
        <cdr:cNvSpPr/>
      </cdr:nvSpPr>
      <cdr:spPr>
        <a:xfrm xmlns:a="http://schemas.openxmlformats.org/drawingml/2006/main">
          <a:off x="3012056" y="1252871"/>
          <a:ext cx="45719" cy="52299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0.78033</cdr:x>
      <cdr:y>0.35267</cdr:y>
    </cdr:from>
    <cdr:to>
      <cdr:x>0.79062</cdr:x>
      <cdr:y>0.37034</cdr:y>
    </cdr:to>
    <cdr:sp macro="" textlink="">
      <cdr:nvSpPr>
        <cdr:cNvPr id="9" name="流程图: 接点 8">
          <a:extLst xmlns:a="http://schemas.openxmlformats.org/drawingml/2006/main">
            <a:ext uri="{FF2B5EF4-FFF2-40B4-BE49-F238E27FC236}">
              <a16:creationId xmlns:a16="http://schemas.microsoft.com/office/drawing/2014/main" id="{58DAA24B-B16A-455F-B9EE-BED1FC39D6BA}"/>
            </a:ext>
          </a:extLst>
        </cdr:cNvPr>
        <cdr:cNvSpPr/>
      </cdr:nvSpPr>
      <cdr:spPr>
        <a:xfrm xmlns:a="http://schemas.openxmlformats.org/drawingml/2006/main">
          <a:off x="3465790" y="1044233"/>
          <a:ext cx="45703" cy="523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0.73567</cdr:x>
      <cdr:y>0.40343</cdr:y>
    </cdr:from>
    <cdr:to>
      <cdr:x>0.74596</cdr:x>
      <cdr:y>0.4211</cdr:y>
    </cdr:to>
    <cdr:sp macro="" textlink="">
      <cdr:nvSpPr>
        <cdr:cNvPr id="10" name="流程图: 接点 9">
          <a:extLst xmlns:a="http://schemas.openxmlformats.org/drawingml/2006/main">
            <a:ext uri="{FF2B5EF4-FFF2-40B4-BE49-F238E27FC236}">
              <a16:creationId xmlns:a16="http://schemas.microsoft.com/office/drawing/2014/main" id="{58DAA24B-B16A-455F-B9EE-BED1FC39D6BA}"/>
            </a:ext>
          </a:extLst>
        </cdr:cNvPr>
        <cdr:cNvSpPr/>
      </cdr:nvSpPr>
      <cdr:spPr>
        <a:xfrm xmlns:a="http://schemas.openxmlformats.org/drawingml/2006/main">
          <a:off x="3267408" y="1194536"/>
          <a:ext cx="45703" cy="523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0.65124</cdr:x>
      <cdr:y>0.448</cdr:y>
    </cdr:from>
    <cdr:to>
      <cdr:x>0.66153</cdr:x>
      <cdr:y>0.46567</cdr:y>
    </cdr:to>
    <cdr:sp macro="" textlink="">
      <cdr:nvSpPr>
        <cdr:cNvPr id="11" name="流程图: 接点 10">
          <a:extLst xmlns:a="http://schemas.openxmlformats.org/drawingml/2006/main">
            <a:ext uri="{FF2B5EF4-FFF2-40B4-BE49-F238E27FC236}">
              <a16:creationId xmlns:a16="http://schemas.microsoft.com/office/drawing/2014/main" id="{58DAA24B-B16A-455F-B9EE-BED1FC39D6BA}"/>
            </a:ext>
          </a:extLst>
        </cdr:cNvPr>
        <cdr:cNvSpPr/>
      </cdr:nvSpPr>
      <cdr:spPr>
        <a:xfrm xmlns:a="http://schemas.openxmlformats.org/drawingml/2006/main">
          <a:off x="2892439" y="1326505"/>
          <a:ext cx="45703" cy="523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917476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9B31382-B7E3-4D4E-8465-A9BB3FD0D066}"/>
              </a:ext>
            </a:extLst>
          </p:cNvPr>
          <p:cNvSpPr txBox="1"/>
          <p:nvPr/>
        </p:nvSpPr>
        <p:spPr>
          <a:xfrm>
            <a:off x="2469515" y="1148715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Automated Fecal Immunological Testing</a:t>
            </a:r>
          </a:p>
        </p:txBody>
      </p:sp>
      <p:pic>
        <p:nvPicPr>
          <p:cNvPr id="8" name="图片 7" descr="图片包含 黑色, 游戏机, 桌子, 电脑&#10;&#10;描述已自动生成">
            <a:extLst>
              <a:ext uri="{FF2B5EF4-FFF2-40B4-BE49-F238E27FC236}">
                <a16:creationId xmlns:a16="http://schemas.microsoft.com/office/drawing/2014/main" id="{BCBC9B98-BD88-402B-ADCC-81460D69C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>
          <a:xfrm rot="21425131">
            <a:off x="2705120" y="2450399"/>
            <a:ext cx="4456392" cy="3241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emosure">
            <a:extLst>
              <a:ext uri="{FF2B5EF4-FFF2-40B4-BE49-F238E27FC236}">
                <a16:creationId xmlns:a16="http://schemas.microsoft.com/office/drawing/2014/main" id="{84E9F3B6-05C2-4310-95DA-7E4E2006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787" y="5830031"/>
            <a:ext cx="3013648" cy="7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26DF934-C3E8-4065-A764-5778AA86EE5F}"/>
              </a:ext>
            </a:extLst>
          </p:cNvPr>
          <p:cNvSpPr txBox="1"/>
          <p:nvPr/>
        </p:nvSpPr>
        <p:spPr>
          <a:xfrm>
            <a:off x="8397904" y="6180455"/>
            <a:ext cx="4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A41E25"/>
                </a:solidFill>
              </a:rPr>
              <a:t>by</a:t>
            </a:r>
            <a:endParaRPr lang="zh-CN" altLang="en-US" b="1" dirty="0">
              <a:solidFill>
                <a:srgbClr val="A41E25"/>
              </a:solidFill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D64AC50A-D873-4B7D-8F4C-0DFA4088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0823" flipH="1">
            <a:off x="7509986" y="4117632"/>
            <a:ext cx="759453" cy="1277038"/>
          </a:xfrm>
          <a:prstGeom prst="rect">
            <a:avLst/>
          </a:prstGeom>
          <a:noFill/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69515" y="1148715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User Operations</a:t>
            </a:r>
          </a:p>
        </p:txBody>
      </p:sp>
      <p:pic>
        <p:nvPicPr>
          <p:cNvPr id="1026" name="图片 5">
            <a:extLst>
              <a:ext uri="{FF2B5EF4-FFF2-40B4-BE49-F238E27FC236}">
                <a16:creationId xmlns:a16="http://schemas.microsoft.com/office/drawing/2014/main" id="{663E3E91-7A0C-400F-A347-86DFE4A4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5" y="2735498"/>
            <a:ext cx="279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6">
            <a:extLst>
              <a:ext uri="{FF2B5EF4-FFF2-40B4-BE49-F238E27FC236}">
                <a16:creationId xmlns:a16="http://schemas.microsoft.com/office/drawing/2014/main" id="{23B5D38A-B471-4709-A713-7F0F1B719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6"/>
          <a:stretch/>
        </p:blipFill>
        <p:spPr bwMode="auto">
          <a:xfrm flipH="1">
            <a:off x="4224000" y="2779952"/>
            <a:ext cx="2857666" cy="247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A5B08A58-C53D-465F-BBF3-FF4CA5D66E96}"/>
              </a:ext>
            </a:extLst>
          </p:cNvPr>
          <p:cNvSpPr/>
          <p:nvPr/>
        </p:nvSpPr>
        <p:spPr>
          <a:xfrm>
            <a:off x="6927075" y="3131327"/>
            <a:ext cx="256558" cy="24997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3033C533-63FC-42C6-AA94-3579F6C86912}"/>
              </a:ext>
            </a:extLst>
          </p:cNvPr>
          <p:cNvSpPr/>
          <p:nvPr/>
        </p:nvSpPr>
        <p:spPr>
          <a:xfrm>
            <a:off x="6940230" y="4285793"/>
            <a:ext cx="256558" cy="24997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9" name="图片 27">
            <a:extLst>
              <a:ext uri="{FF2B5EF4-FFF2-40B4-BE49-F238E27FC236}">
                <a16:creationId xmlns:a16="http://schemas.microsoft.com/office/drawing/2014/main" id="{22900BDA-F09B-47F2-AAA1-49F18DC15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20" y="1916754"/>
            <a:ext cx="3712043" cy="324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824C517-7617-4899-A3FB-006130D091FC}"/>
              </a:ext>
            </a:extLst>
          </p:cNvPr>
          <p:cNvSpPr txBox="1"/>
          <p:nvPr/>
        </p:nvSpPr>
        <p:spPr>
          <a:xfrm>
            <a:off x="291137" y="5028834"/>
            <a:ext cx="3393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10C66"/>
                </a:solidFill>
              </a:rPr>
              <a:t>Collection Tube &amp; Cassette</a:t>
            </a:r>
          </a:p>
          <a:p>
            <a:pPr algn="ctr"/>
            <a:r>
              <a:rPr lang="en-US" altLang="zh-CN" sz="1400" i="1" dirty="0"/>
              <a:t>Insert Collection Tube into Testing Cassette.</a:t>
            </a:r>
          </a:p>
          <a:p>
            <a:pPr algn="ctr"/>
            <a:r>
              <a:rPr lang="en-US" altLang="zh-CN" sz="1400" i="1" dirty="0"/>
              <a:t>User has no contact with sample at any step</a:t>
            </a:r>
          </a:p>
          <a:p>
            <a:pPr algn="ctr"/>
            <a:r>
              <a:rPr lang="en-US" altLang="zh-CN" sz="1400" i="1" dirty="0"/>
              <a:t>during the testing process.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B5BF701-D395-4C5D-80F1-1E0A26CEE4AA}"/>
              </a:ext>
            </a:extLst>
          </p:cNvPr>
          <p:cNvSpPr txBox="1"/>
          <p:nvPr/>
        </p:nvSpPr>
        <p:spPr>
          <a:xfrm>
            <a:off x="4565653" y="5139160"/>
            <a:ext cx="27453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10C66"/>
                </a:solidFill>
              </a:rPr>
              <a:t>Cassettes &amp; Sample Wheel</a:t>
            </a:r>
          </a:p>
          <a:p>
            <a:pPr algn="ctr"/>
            <a:r>
              <a:rPr lang="en-US" altLang="zh-CN" sz="1400" i="1" dirty="0"/>
              <a:t>Place Testing Cassette with sample</a:t>
            </a:r>
          </a:p>
          <a:p>
            <a:pPr algn="ctr"/>
            <a:r>
              <a:rPr lang="en-US" altLang="zh-CN" sz="1400" i="1" dirty="0"/>
              <a:t>Into 1 of 24 testing locations.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B694F8D-0529-4C44-ABA4-80A41F1C840D}"/>
              </a:ext>
            </a:extLst>
          </p:cNvPr>
          <p:cNvSpPr txBox="1"/>
          <p:nvPr/>
        </p:nvSpPr>
        <p:spPr>
          <a:xfrm>
            <a:off x="8414062" y="5161142"/>
            <a:ext cx="34227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10C66"/>
                </a:solidFill>
              </a:rPr>
              <a:t>Sample Wheel &amp; Instrument</a:t>
            </a:r>
          </a:p>
          <a:p>
            <a:pPr algn="ctr"/>
            <a:r>
              <a:rPr lang="en-US" altLang="zh-CN" sz="1400" i="1" dirty="0"/>
              <a:t>Place sample wheel into instrument, </a:t>
            </a:r>
          </a:p>
          <a:p>
            <a:pPr algn="ctr"/>
            <a:r>
              <a:rPr lang="en-US" altLang="zh-CN" sz="1400" i="1" dirty="0"/>
              <a:t>close the lid, and begin software operations.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48734280-1FC2-49FA-897D-079D2B9E3CB2}"/>
              </a:ext>
            </a:extLst>
          </p:cNvPr>
          <p:cNvSpPr/>
          <p:nvPr/>
        </p:nvSpPr>
        <p:spPr>
          <a:xfrm>
            <a:off x="3913460" y="3600039"/>
            <a:ext cx="484119" cy="54111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8C84E09E-A68E-4DF1-AC26-BFDDE8DD7556}"/>
              </a:ext>
            </a:extLst>
          </p:cNvPr>
          <p:cNvSpPr/>
          <p:nvPr/>
        </p:nvSpPr>
        <p:spPr>
          <a:xfrm>
            <a:off x="7689131" y="3609103"/>
            <a:ext cx="484119" cy="54111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7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-908066" y="1125160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User Operations</a:t>
            </a:r>
          </a:p>
        </p:txBody>
      </p:sp>
      <p:pic>
        <p:nvPicPr>
          <p:cNvPr id="2051" name="图片 3" descr="query">
            <a:extLst>
              <a:ext uri="{FF2B5EF4-FFF2-40B4-BE49-F238E27FC236}">
                <a16:creationId xmlns:a16="http://schemas.microsoft.com/office/drawing/2014/main" id="{6184804E-5A1C-477A-BE6E-4A29F2A0A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048" y="1339121"/>
            <a:ext cx="2809802" cy="164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50" descr="query_curve">
            <a:extLst>
              <a:ext uri="{FF2B5EF4-FFF2-40B4-BE49-F238E27FC236}">
                <a16:creationId xmlns:a16="http://schemas.microsoft.com/office/drawing/2014/main" id="{0E4E6F84-1384-41DE-8A85-2D1AAC5E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048" y="3155196"/>
            <a:ext cx="2809802" cy="163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51" descr="query_image">
            <a:extLst>
              <a:ext uri="{FF2B5EF4-FFF2-40B4-BE49-F238E27FC236}">
                <a16:creationId xmlns:a16="http://schemas.microsoft.com/office/drawing/2014/main" id="{B605CFF6-C7D3-41D2-A039-2B4B7D35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47" y="4974619"/>
            <a:ext cx="2765603" cy="161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24" descr="main">
            <a:extLst>
              <a:ext uri="{FF2B5EF4-FFF2-40B4-BE49-F238E27FC236}">
                <a16:creationId xmlns:a16="http://schemas.microsoft.com/office/drawing/2014/main" id="{0FC84792-9DAE-428B-AA5F-91841BD8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3" y="2226237"/>
            <a:ext cx="4744889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A30B083-08AC-415D-87E2-ACA4B7F81C45}"/>
              </a:ext>
            </a:extLst>
          </p:cNvPr>
          <p:cNvSpPr txBox="1"/>
          <p:nvPr/>
        </p:nvSpPr>
        <p:spPr>
          <a:xfrm>
            <a:off x="394672" y="5124722"/>
            <a:ext cx="5052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Press Start</a:t>
            </a:r>
          </a:p>
          <a:p>
            <a:r>
              <a:rPr lang="en-US" altLang="zh-CN" sz="1400" dirty="0"/>
              <a:t>Operation is easy.  Simple push the start button</a:t>
            </a:r>
          </a:p>
          <a:p>
            <a:r>
              <a:rPr lang="en-US" altLang="zh-CN" sz="1400" dirty="0"/>
              <a:t> and the equipment will process all samples loaded</a:t>
            </a:r>
          </a:p>
          <a:p>
            <a:r>
              <a:rPr lang="en-US" altLang="zh-CN" sz="1400" dirty="0"/>
              <a:t> into the sample tray.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B679C2-88C6-4BAC-B73D-A45B4A2B7D6F}"/>
              </a:ext>
            </a:extLst>
          </p:cNvPr>
          <p:cNvSpPr txBox="1"/>
          <p:nvPr/>
        </p:nvSpPr>
        <p:spPr>
          <a:xfrm>
            <a:off x="5742958" y="1555529"/>
            <a:ext cx="3218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010C66"/>
                </a:solidFill>
              </a:rPr>
              <a:t>Result List</a:t>
            </a:r>
          </a:p>
          <a:p>
            <a:r>
              <a:rPr lang="en-US" altLang="zh-CN" sz="1400" i="1" dirty="0"/>
              <a:t>All test results are listed by time of testing.</a:t>
            </a:r>
          </a:p>
          <a:p>
            <a:r>
              <a:rPr lang="en-US" altLang="zh-CN" sz="1400" i="1" dirty="0"/>
              <a:t>User may review, print, or transfer results </a:t>
            </a:r>
          </a:p>
          <a:p>
            <a:r>
              <a:rPr lang="en-US" altLang="zh-CN" sz="1400" i="1" dirty="0"/>
              <a:t>to the laboratory LIS system.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9ED63D-99BA-4F25-BB09-EA6F298FB949}"/>
              </a:ext>
            </a:extLst>
          </p:cNvPr>
          <p:cNvSpPr txBox="1"/>
          <p:nvPr/>
        </p:nvSpPr>
        <p:spPr>
          <a:xfrm>
            <a:off x="5532449" y="3429000"/>
            <a:ext cx="34285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010C66"/>
                </a:solidFill>
              </a:rPr>
              <a:t>Semi or Quantitative</a:t>
            </a:r>
          </a:p>
          <a:p>
            <a:r>
              <a:rPr lang="en-US" altLang="zh-CN" sz="1400" i="1" dirty="0"/>
              <a:t>All test results are plotted on the </a:t>
            </a:r>
            <a:r>
              <a:rPr lang="en-US" altLang="zh-CN" sz="1400" i="1" dirty="0" err="1"/>
              <a:t>AccuReader</a:t>
            </a:r>
            <a:endParaRPr lang="en-US" altLang="zh-CN" sz="1400" i="1" dirty="0"/>
          </a:p>
          <a:p>
            <a:r>
              <a:rPr lang="en-US" altLang="zh-CN" sz="1400" i="1" dirty="0"/>
              <a:t>Reaction Curve for quick viewing and understanding of the quantitative testing result.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EF36CFB-2CF8-4227-A694-481F227A368C}"/>
              </a:ext>
            </a:extLst>
          </p:cNvPr>
          <p:cNvSpPr txBox="1"/>
          <p:nvPr/>
        </p:nvSpPr>
        <p:spPr>
          <a:xfrm>
            <a:off x="5891444" y="5271219"/>
            <a:ext cx="3159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010C66"/>
                </a:solidFill>
              </a:rPr>
              <a:t>Objective Imaging </a:t>
            </a:r>
          </a:p>
          <a:p>
            <a:pPr algn="r"/>
            <a:r>
              <a:rPr lang="en-US" altLang="zh-CN" sz="1400" i="1" dirty="0"/>
              <a:t>Images of the previous 1,000 test results </a:t>
            </a:r>
          </a:p>
          <a:p>
            <a:r>
              <a:rPr lang="en-US" altLang="zh-CN" sz="1400" i="1" dirty="0"/>
              <a:t>are recorded and available for review. </a:t>
            </a:r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B97B2089-0495-43CA-BE88-82DED1AB4613}"/>
              </a:ext>
            </a:extLst>
          </p:cNvPr>
          <p:cNvSpPr/>
          <p:nvPr/>
        </p:nvSpPr>
        <p:spPr>
          <a:xfrm>
            <a:off x="10564793" y="4009303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10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69515" y="1148715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Testing Principle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663664-9C8A-402D-A66E-E0901F579C77}"/>
              </a:ext>
            </a:extLst>
          </p:cNvPr>
          <p:cNvSpPr txBox="1"/>
          <p:nvPr/>
        </p:nvSpPr>
        <p:spPr>
          <a:xfrm>
            <a:off x="216183" y="3941073"/>
            <a:ext cx="163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places the Collection Paper on their toilet at home.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FAC01A-32DF-4CF5-9656-5C00F03BCFAA}"/>
              </a:ext>
            </a:extLst>
          </p:cNvPr>
          <p:cNvSpPr txBox="1"/>
          <p:nvPr/>
        </p:nvSpPr>
        <p:spPr>
          <a:xfrm>
            <a:off x="368359" y="1883989"/>
            <a:ext cx="50522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Immunochromatography</a:t>
            </a:r>
          </a:p>
          <a:p>
            <a:r>
              <a:rPr lang="en-US" altLang="zh-CN" sz="1400" dirty="0"/>
              <a:t>The </a:t>
            </a:r>
            <a:r>
              <a:rPr lang="en-US" altLang="zh-CN" sz="1400" dirty="0" err="1"/>
              <a:t>AccuReader</a:t>
            </a:r>
            <a:r>
              <a:rPr lang="en-US" altLang="zh-CN" sz="1400" dirty="0"/>
              <a:t> A100 utilizes Immunochromatography through the combination of a controlled, highly sensitive Colloidal Gold Immunological assays and high resolution imaging to determine Qualitative, Quantitative, and Semi-quantitative results from fecal samples.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3" name="图片 12" descr="图片包含 游戏机&#10;&#10;描述已自动生成">
            <a:extLst>
              <a:ext uri="{FF2B5EF4-FFF2-40B4-BE49-F238E27FC236}">
                <a16:creationId xmlns:a16="http://schemas.microsoft.com/office/drawing/2014/main" id="{4455D0B1-1B8E-4B52-9597-FCD682394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6880871" y="2185440"/>
            <a:ext cx="1144645" cy="4238643"/>
          </a:xfrm>
          <a:prstGeom prst="rect">
            <a:avLst/>
          </a:prstGeom>
        </p:spPr>
      </p:pic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51149658-9317-4D0C-B9F5-760AD9711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80569"/>
              </p:ext>
            </p:extLst>
          </p:nvPr>
        </p:nvGraphicFramePr>
        <p:xfrm>
          <a:off x="368359" y="3348415"/>
          <a:ext cx="4441434" cy="296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流程图: 接点 25">
            <a:extLst>
              <a:ext uri="{FF2B5EF4-FFF2-40B4-BE49-F238E27FC236}">
                <a16:creationId xmlns:a16="http://schemas.microsoft.com/office/drawing/2014/main" id="{BE4FC5AF-C319-45E7-9DBD-C48E3EBC5B73}"/>
              </a:ext>
            </a:extLst>
          </p:cNvPr>
          <p:cNvSpPr/>
          <p:nvPr/>
        </p:nvSpPr>
        <p:spPr>
          <a:xfrm>
            <a:off x="1215793" y="5478724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流程图: 接点 36">
            <a:extLst>
              <a:ext uri="{FF2B5EF4-FFF2-40B4-BE49-F238E27FC236}">
                <a16:creationId xmlns:a16="http://schemas.microsoft.com/office/drawing/2014/main" id="{468E7FF1-AE95-4CC3-8FA2-140224C0A21C}"/>
              </a:ext>
            </a:extLst>
          </p:cNvPr>
          <p:cNvSpPr/>
          <p:nvPr/>
        </p:nvSpPr>
        <p:spPr>
          <a:xfrm>
            <a:off x="1345044" y="5452574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接点 38">
            <a:extLst>
              <a:ext uri="{FF2B5EF4-FFF2-40B4-BE49-F238E27FC236}">
                <a16:creationId xmlns:a16="http://schemas.microsoft.com/office/drawing/2014/main" id="{10BFF9FA-8250-49B6-A173-8FA15BF1E2AF}"/>
              </a:ext>
            </a:extLst>
          </p:cNvPr>
          <p:cNvSpPr/>
          <p:nvPr/>
        </p:nvSpPr>
        <p:spPr>
          <a:xfrm>
            <a:off x="1478990" y="5426424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流程图: 接点 39">
            <a:extLst>
              <a:ext uri="{FF2B5EF4-FFF2-40B4-BE49-F238E27FC236}">
                <a16:creationId xmlns:a16="http://schemas.microsoft.com/office/drawing/2014/main" id="{49D7C54A-A539-47F9-AB48-619EDA6F53B1}"/>
              </a:ext>
            </a:extLst>
          </p:cNvPr>
          <p:cNvSpPr/>
          <p:nvPr/>
        </p:nvSpPr>
        <p:spPr>
          <a:xfrm>
            <a:off x="1416712" y="5403946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接点 40">
            <a:extLst>
              <a:ext uri="{FF2B5EF4-FFF2-40B4-BE49-F238E27FC236}">
                <a16:creationId xmlns:a16="http://schemas.microsoft.com/office/drawing/2014/main" id="{3ECBFE22-4126-4598-9233-0ACE10BDA4CE}"/>
              </a:ext>
            </a:extLst>
          </p:cNvPr>
          <p:cNvSpPr/>
          <p:nvPr/>
        </p:nvSpPr>
        <p:spPr>
          <a:xfrm>
            <a:off x="1567795" y="5354477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流程图: 接点 41">
            <a:extLst>
              <a:ext uri="{FF2B5EF4-FFF2-40B4-BE49-F238E27FC236}">
                <a16:creationId xmlns:a16="http://schemas.microsoft.com/office/drawing/2014/main" id="{39CEC43E-4DE2-4ED7-AC2B-65FB886E2C0F}"/>
              </a:ext>
            </a:extLst>
          </p:cNvPr>
          <p:cNvSpPr/>
          <p:nvPr/>
        </p:nvSpPr>
        <p:spPr>
          <a:xfrm>
            <a:off x="1689490" y="5361083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接点 42">
            <a:extLst>
              <a:ext uri="{FF2B5EF4-FFF2-40B4-BE49-F238E27FC236}">
                <a16:creationId xmlns:a16="http://schemas.microsoft.com/office/drawing/2014/main" id="{A663C75E-B590-440E-86D3-1284F82ABDBB}"/>
              </a:ext>
            </a:extLst>
          </p:cNvPr>
          <p:cNvSpPr/>
          <p:nvPr/>
        </p:nvSpPr>
        <p:spPr>
          <a:xfrm>
            <a:off x="1800373" y="5262146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流程图: 接点 43">
            <a:extLst>
              <a:ext uri="{FF2B5EF4-FFF2-40B4-BE49-F238E27FC236}">
                <a16:creationId xmlns:a16="http://schemas.microsoft.com/office/drawing/2014/main" id="{BBB87880-70C4-4BBB-AB0C-28477C774CBA}"/>
              </a:ext>
            </a:extLst>
          </p:cNvPr>
          <p:cNvSpPr/>
          <p:nvPr/>
        </p:nvSpPr>
        <p:spPr>
          <a:xfrm>
            <a:off x="1938246" y="5173553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流程图: 接点 44">
            <a:extLst>
              <a:ext uri="{FF2B5EF4-FFF2-40B4-BE49-F238E27FC236}">
                <a16:creationId xmlns:a16="http://schemas.microsoft.com/office/drawing/2014/main" id="{E840EDD8-A41A-44F1-A2D1-CB6E7A78727E}"/>
              </a:ext>
            </a:extLst>
          </p:cNvPr>
          <p:cNvSpPr/>
          <p:nvPr/>
        </p:nvSpPr>
        <p:spPr>
          <a:xfrm>
            <a:off x="2092223" y="5147403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流程图: 接点 45">
            <a:extLst>
              <a:ext uri="{FF2B5EF4-FFF2-40B4-BE49-F238E27FC236}">
                <a16:creationId xmlns:a16="http://schemas.microsoft.com/office/drawing/2014/main" id="{19F7341C-D0D3-4E70-96CF-7F1345CF723D}"/>
              </a:ext>
            </a:extLst>
          </p:cNvPr>
          <p:cNvSpPr/>
          <p:nvPr/>
        </p:nvSpPr>
        <p:spPr>
          <a:xfrm>
            <a:off x="2200481" y="5095104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流程图: 接点 46">
            <a:extLst>
              <a:ext uri="{FF2B5EF4-FFF2-40B4-BE49-F238E27FC236}">
                <a16:creationId xmlns:a16="http://schemas.microsoft.com/office/drawing/2014/main" id="{A1541DCD-235B-499C-B4AC-7DD19E582957}"/>
              </a:ext>
            </a:extLst>
          </p:cNvPr>
          <p:cNvSpPr/>
          <p:nvPr/>
        </p:nvSpPr>
        <p:spPr>
          <a:xfrm>
            <a:off x="2316352" y="5027701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流程图: 接点 47">
            <a:extLst>
              <a:ext uri="{FF2B5EF4-FFF2-40B4-BE49-F238E27FC236}">
                <a16:creationId xmlns:a16="http://schemas.microsoft.com/office/drawing/2014/main" id="{EC781841-36D4-4CD9-9E47-590EEB1DD8EF}"/>
              </a:ext>
            </a:extLst>
          </p:cNvPr>
          <p:cNvSpPr/>
          <p:nvPr/>
        </p:nvSpPr>
        <p:spPr>
          <a:xfrm>
            <a:off x="2446655" y="5027700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流程图: 接点 48">
            <a:extLst>
              <a:ext uri="{FF2B5EF4-FFF2-40B4-BE49-F238E27FC236}">
                <a16:creationId xmlns:a16="http://schemas.microsoft.com/office/drawing/2014/main" id="{F258C11A-5A54-4487-813F-CE026A8505EC}"/>
              </a:ext>
            </a:extLst>
          </p:cNvPr>
          <p:cNvSpPr/>
          <p:nvPr/>
        </p:nvSpPr>
        <p:spPr>
          <a:xfrm>
            <a:off x="1642678" y="5308784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流程图: 接点 49">
            <a:extLst>
              <a:ext uri="{FF2B5EF4-FFF2-40B4-BE49-F238E27FC236}">
                <a16:creationId xmlns:a16="http://schemas.microsoft.com/office/drawing/2014/main" id="{D192289D-8616-4EED-B9FC-A7A21B9CE142}"/>
              </a:ext>
            </a:extLst>
          </p:cNvPr>
          <p:cNvSpPr/>
          <p:nvPr/>
        </p:nvSpPr>
        <p:spPr>
          <a:xfrm>
            <a:off x="2025698" y="5199702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流程图: 接点 50">
            <a:extLst>
              <a:ext uri="{FF2B5EF4-FFF2-40B4-BE49-F238E27FC236}">
                <a16:creationId xmlns:a16="http://schemas.microsoft.com/office/drawing/2014/main" id="{6A1AFA3D-B437-46EE-A442-24B932D67AB1}"/>
              </a:ext>
            </a:extLst>
          </p:cNvPr>
          <p:cNvSpPr/>
          <p:nvPr/>
        </p:nvSpPr>
        <p:spPr>
          <a:xfrm>
            <a:off x="2400936" y="4981841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流程图: 接点 51">
            <a:extLst>
              <a:ext uri="{FF2B5EF4-FFF2-40B4-BE49-F238E27FC236}">
                <a16:creationId xmlns:a16="http://schemas.microsoft.com/office/drawing/2014/main" id="{499E6F5A-08BB-4374-898D-4C8BD468A00B}"/>
              </a:ext>
            </a:extLst>
          </p:cNvPr>
          <p:cNvSpPr/>
          <p:nvPr/>
        </p:nvSpPr>
        <p:spPr>
          <a:xfrm>
            <a:off x="2545158" y="4965387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流程图: 接点 52">
            <a:extLst>
              <a:ext uri="{FF2B5EF4-FFF2-40B4-BE49-F238E27FC236}">
                <a16:creationId xmlns:a16="http://schemas.microsoft.com/office/drawing/2014/main" id="{FEA9748E-DB92-4D2D-B418-C96BE6449558}"/>
              </a:ext>
            </a:extLst>
          </p:cNvPr>
          <p:cNvSpPr/>
          <p:nvPr/>
        </p:nvSpPr>
        <p:spPr>
          <a:xfrm>
            <a:off x="2656841" y="4907741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6EACFCF1-8F41-46CF-BF4C-04B6494741C0}"/>
              </a:ext>
            </a:extLst>
          </p:cNvPr>
          <p:cNvSpPr/>
          <p:nvPr/>
        </p:nvSpPr>
        <p:spPr>
          <a:xfrm>
            <a:off x="2768524" y="4881591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C9955949-17AC-4FC5-BDF9-4075172F83CD}"/>
              </a:ext>
            </a:extLst>
          </p:cNvPr>
          <p:cNvSpPr/>
          <p:nvPr/>
        </p:nvSpPr>
        <p:spPr>
          <a:xfrm>
            <a:off x="1735209" y="5262145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3ED51E87-C2D0-40FD-8B2F-9E7595AA1DFB}"/>
              </a:ext>
            </a:extLst>
          </p:cNvPr>
          <p:cNvSpPr/>
          <p:nvPr/>
        </p:nvSpPr>
        <p:spPr>
          <a:xfrm>
            <a:off x="1052783" y="5577928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流程图: 接点 56">
            <a:extLst>
              <a:ext uri="{FF2B5EF4-FFF2-40B4-BE49-F238E27FC236}">
                <a16:creationId xmlns:a16="http://schemas.microsoft.com/office/drawing/2014/main" id="{0F22517F-B22D-4746-A795-2AA38864FF73}"/>
              </a:ext>
            </a:extLst>
          </p:cNvPr>
          <p:cNvSpPr/>
          <p:nvPr/>
        </p:nvSpPr>
        <p:spPr>
          <a:xfrm>
            <a:off x="1133805" y="5551778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917A90BF-F34F-454C-BDE3-F61B9C4D95D3}"/>
              </a:ext>
            </a:extLst>
          </p:cNvPr>
          <p:cNvSpPr/>
          <p:nvPr/>
        </p:nvSpPr>
        <p:spPr>
          <a:xfrm>
            <a:off x="1214827" y="5531023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流程图: 接点 60">
            <a:extLst>
              <a:ext uri="{FF2B5EF4-FFF2-40B4-BE49-F238E27FC236}">
                <a16:creationId xmlns:a16="http://schemas.microsoft.com/office/drawing/2014/main" id="{49161476-1913-4955-8B81-1A6632807ABA}"/>
              </a:ext>
            </a:extLst>
          </p:cNvPr>
          <p:cNvSpPr/>
          <p:nvPr/>
        </p:nvSpPr>
        <p:spPr>
          <a:xfrm>
            <a:off x="1271951" y="5467810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流程图: 接点 61">
            <a:extLst>
              <a:ext uri="{FF2B5EF4-FFF2-40B4-BE49-F238E27FC236}">
                <a16:creationId xmlns:a16="http://schemas.microsoft.com/office/drawing/2014/main" id="{50B30BCA-D4BA-4446-94D1-078BFD7E1A1D}"/>
              </a:ext>
            </a:extLst>
          </p:cNvPr>
          <p:cNvSpPr/>
          <p:nvPr/>
        </p:nvSpPr>
        <p:spPr>
          <a:xfrm>
            <a:off x="1156664" y="5523247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流程图: 接点 62">
            <a:extLst>
              <a:ext uri="{FF2B5EF4-FFF2-40B4-BE49-F238E27FC236}">
                <a16:creationId xmlns:a16="http://schemas.microsoft.com/office/drawing/2014/main" id="{3F057A3C-EB10-4091-BC37-BC3F283129C1}"/>
              </a:ext>
            </a:extLst>
          </p:cNvPr>
          <p:cNvSpPr/>
          <p:nvPr/>
        </p:nvSpPr>
        <p:spPr>
          <a:xfrm>
            <a:off x="1409370" y="5443017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流程图: 接点 63">
            <a:extLst>
              <a:ext uri="{FF2B5EF4-FFF2-40B4-BE49-F238E27FC236}">
                <a16:creationId xmlns:a16="http://schemas.microsoft.com/office/drawing/2014/main" id="{836B17D2-149B-4C30-B2A4-6A58D3CE2DA1}"/>
              </a:ext>
            </a:extLst>
          </p:cNvPr>
          <p:cNvSpPr/>
          <p:nvPr/>
        </p:nvSpPr>
        <p:spPr>
          <a:xfrm>
            <a:off x="1505792" y="5362440"/>
            <a:ext cx="45719" cy="5229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A7E960C-A912-4864-8B14-43A056C1665C}"/>
              </a:ext>
            </a:extLst>
          </p:cNvPr>
          <p:cNvSpPr txBox="1"/>
          <p:nvPr/>
        </p:nvSpPr>
        <p:spPr>
          <a:xfrm>
            <a:off x="8143528" y="4408472"/>
            <a:ext cx="3251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10C66"/>
                </a:solidFill>
              </a:rPr>
              <a:t>Test Area</a:t>
            </a:r>
          </a:p>
          <a:p>
            <a:r>
              <a:rPr lang="en-US" altLang="zh-CN" sz="1400" dirty="0"/>
              <a:t>The reaction area will change in color and intensity in correlation to the quantitative volume of the analyte in the patient sample.</a:t>
            </a:r>
            <a:endParaRPr lang="zh-CN" altLang="en-US" sz="1400" dirty="0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5647AF26-4A8C-4E14-8A51-DCA0FC70A055}"/>
              </a:ext>
            </a:extLst>
          </p:cNvPr>
          <p:cNvCxnSpPr>
            <a:cxnSpLocks/>
          </p:cNvCxnSpPr>
          <p:nvPr/>
        </p:nvCxnSpPr>
        <p:spPr>
          <a:xfrm flipH="1">
            <a:off x="7552953" y="4586923"/>
            <a:ext cx="57232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减号 70">
            <a:extLst>
              <a:ext uri="{FF2B5EF4-FFF2-40B4-BE49-F238E27FC236}">
                <a16:creationId xmlns:a16="http://schemas.microsoft.com/office/drawing/2014/main" id="{F5F9D7D6-47F7-4E41-ABAF-585876232192}"/>
              </a:ext>
            </a:extLst>
          </p:cNvPr>
          <p:cNvSpPr/>
          <p:nvPr/>
        </p:nvSpPr>
        <p:spPr>
          <a:xfrm>
            <a:off x="7272293" y="4508193"/>
            <a:ext cx="206477" cy="15746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39386676-D81E-4285-91C9-A5B7D34815F1}"/>
              </a:ext>
            </a:extLst>
          </p:cNvPr>
          <p:cNvSpPr txBox="1"/>
          <p:nvPr/>
        </p:nvSpPr>
        <p:spPr>
          <a:xfrm>
            <a:off x="4892539" y="4120419"/>
            <a:ext cx="1988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/>
              <a:t>*Results demonstrate a correlation between the quantity of the analyte antigen present in the patient sample and the reaction level (color change) as read by the analyzer.</a:t>
            </a:r>
          </a:p>
          <a:p>
            <a:r>
              <a:rPr lang="en-US" altLang="zh-CN" sz="1200" i="1" dirty="0" err="1"/>
              <a:t>iFOB</a:t>
            </a:r>
            <a:r>
              <a:rPr lang="en-US" altLang="zh-CN" sz="1200" i="1" dirty="0"/>
              <a:t> Reporting Range: </a:t>
            </a:r>
          </a:p>
          <a:p>
            <a:r>
              <a:rPr lang="en-US" altLang="zh-CN" sz="1200" i="1" dirty="0"/>
              <a:t>40ng/ml – 1,000ng/ml</a:t>
            </a:r>
            <a:endParaRPr lang="zh-CN" altLang="en-US" sz="1200" i="1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221C298-EADD-4C1D-AEF7-7749AB8C5CEE}"/>
              </a:ext>
            </a:extLst>
          </p:cNvPr>
          <p:cNvSpPr txBox="1"/>
          <p:nvPr/>
        </p:nvSpPr>
        <p:spPr>
          <a:xfrm>
            <a:off x="8186116" y="1864649"/>
            <a:ext cx="3680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10C66"/>
                </a:solidFill>
              </a:rPr>
              <a:t>Objective Analysis</a:t>
            </a:r>
          </a:p>
          <a:p>
            <a:r>
              <a:rPr lang="en-US" altLang="zh-CN" sz="1400" dirty="0"/>
              <a:t>The </a:t>
            </a:r>
            <a:r>
              <a:rPr lang="en-US" altLang="zh-CN" sz="1400" dirty="0" err="1"/>
              <a:t>AccuReader</a:t>
            </a:r>
            <a:r>
              <a:rPr lang="en-US" altLang="zh-CN" sz="1400" dirty="0"/>
              <a:t> imaging system captures a HD image of the reaction area and calculates the qualitative, quantitative, and semi-quantitative test result based on the immunological binding of the target antigens and antibodies.</a:t>
            </a:r>
            <a:endParaRPr lang="zh-CN" altLang="en-US" sz="1400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5AAA0FA5-0454-4484-9602-BCC0273EFEFE}"/>
              </a:ext>
            </a:extLst>
          </p:cNvPr>
          <p:cNvSpPr/>
          <p:nvPr/>
        </p:nvSpPr>
        <p:spPr>
          <a:xfrm>
            <a:off x="8286750" y="3420424"/>
            <a:ext cx="3384550" cy="721284"/>
          </a:xfrm>
          <a:prstGeom prst="rect">
            <a:avLst/>
          </a:prstGeom>
          <a:solidFill>
            <a:schemeClr val="bg1"/>
          </a:solidFill>
          <a:ln>
            <a:solidFill>
              <a:srgbClr val="000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减号 74">
            <a:extLst>
              <a:ext uri="{FF2B5EF4-FFF2-40B4-BE49-F238E27FC236}">
                <a16:creationId xmlns:a16="http://schemas.microsoft.com/office/drawing/2014/main" id="{122A0512-AAFC-417F-B320-EEB50C1D35A6}"/>
              </a:ext>
            </a:extLst>
          </p:cNvPr>
          <p:cNvSpPr/>
          <p:nvPr/>
        </p:nvSpPr>
        <p:spPr>
          <a:xfrm>
            <a:off x="10941050" y="3617136"/>
            <a:ext cx="660400" cy="344245"/>
          </a:xfrm>
          <a:prstGeom prst="mathMinus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减号 75">
            <a:extLst>
              <a:ext uri="{FF2B5EF4-FFF2-40B4-BE49-F238E27FC236}">
                <a16:creationId xmlns:a16="http://schemas.microsoft.com/office/drawing/2014/main" id="{28A5D34F-00EA-4DA6-A724-B26F5EEFC4AC}"/>
              </a:ext>
            </a:extLst>
          </p:cNvPr>
          <p:cNvSpPr/>
          <p:nvPr/>
        </p:nvSpPr>
        <p:spPr>
          <a:xfrm>
            <a:off x="10298636" y="3617136"/>
            <a:ext cx="660400" cy="344245"/>
          </a:xfrm>
          <a:prstGeom prst="mathMinus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减号 76">
            <a:extLst>
              <a:ext uri="{FF2B5EF4-FFF2-40B4-BE49-F238E27FC236}">
                <a16:creationId xmlns:a16="http://schemas.microsoft.com/office/drawing/2014/main" id="{C5EB110B-75DD-4FF1-A1B9-C7F08E5ADCF8}"/>
              </a:ext>
            </a:extLst>
          </p:cNvPr>
          <p:cNvSpPr/>
          <p:nvPr/>
        </p:nvSpPr>
        <p:spPr>
          <a:xfrm>
            <a:off x="9656221" y="3617136"/>
            <a:ext cx="660400" cy="344245"/>
          </a:xfrm>
          <a:prstGeom prst="mathMinus">
            <a:avLst/>
          </a:prstGeom>
          <a:solidFill>
            <a:srgbClr val="FF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减号 77">
            <a:extLst>
              <a:ext uri="{FF2B5EF4-FFF2-40B4-BE49-F238E27FC236}">
                <a16:creationId xmlns:a16="http://schemas.microsoft.com/office/drawing/2014/main" id="{96208079-EB6A-4DCD-8C5F-8E0DFBBA1B36}"/>
              </a:ext>
            </a:extLst>
          </p:cNvPr>
          <p:cNvSpPr/>
          <p:nvPr/>
        </p:nvSpPr>
        <p:spPr>
          <a:xfrm>
            <a:off x="9013806" y="3617136"/>
            <a:ext cx="660400" cy="344245"/>
          </a:xfrm>
          <a:prstGeom prst="mathMinus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减号 78">
            <a:extLst>
              <a:ext uri="{FF2B5EF4-FFF2-40B4-BE49-F238E27FC236}">
                <a16:creationId xmlns:a16="http://schemas.microsoft.com/office/drawing/2014/main" id="{1D2769BF-867F-4ADC-9787-73D2680CD695}"/>
              </a:ext>
            </a:extLst>
          </p:cNvPr>
          <p:cNvSpPr/>
          <p:nvPr/>
        </p:nvSpPr>
        <p:spPr>
          <a:xfrm>
            <a:off x="8381896" y="3618435"/>
            <a:ext cx="660400" cy="344245"/>
          </a:xfrm>
          <a:prstGeom prst="mathMinus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D3CE21B-2A74-4C62-8081-2BD369FD9236}"/>
              </a:ext>
            </a:extLst>
          </p:cNvPr>
          <p:cNvSpPr txBox="1"/>
          <p:nvPr/>
        </p:nvSpPr>
        <p:spPr>
          <a:xfrm>
            <a:off x="8496783" y="3870651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i="1" dirty="0">
                <a:solidFill>
                  <a:srgbClr val="010C66"/>
                </a:solidFill>
              </a:rPr>
              <a:t>Ng/ml</a:t>
            </a:r>
            <a:endParaRPr lang="zh-CN" altLang="en-US" sz="1200" b="1" i="1" dirty="0">
              <a:solidFill>
                <a:srgbClr val="010C66"/>
              </a:solidFill>
            </a:endParaRPr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C6300531-4A44-4B2A-B4CC-FF24374F6BB0}"/>
              </a:ext>
            </a:extLst>
          </p:cNvPr>
          <p:cNvCxnSpPr>
            <a:cxnSpLocks/>
          </p:cNvCxnSpPr>
          <p:nvPr/>
        </p:nvCxnSpPr>
        <p:spPr>
          <a:xfrm>
            <a:off x="9042296" y="4018531"/>
            <a:ext cx="2203554" cy="0"/>
          </a:xfrm>
          <a:prstGeom prst="straightConnector1">
            <a:avLst/>
          </a:prstGeom>
          <a:ln>
            <a:solidFill>
              <a:srgbClr val="000B6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减号 57">
            <a:extLst>
              <a:ext uri="{FF2B5EF4-FFF2-40B4-BE49-F238E27FC236}">
                <a16:creationId xmlns:a16="http://schemas.microsoft.com/office/drawing/2014/main" id="{4734E633-22F1-458E-B23C-0CB226E9A01E}"/>
              </a:ext>
            </a:extLst>
          </p:cNvPr>
          <p:cNvSpPr/>
          <p:nvPr/>
        </p:nvSpPr>
        <p:spPr>
          <a:xfrm>
            <a:off x="7272293" y="4251012"/>
            <a:ext cx="206477" cy="157460"/>
          </a:xfrm>
          <a:prstGeom prst="mathMinus">
            <a:avLst/>
          </a:prstGeom>
          <a:solidFill>
            <a:srgbClr val="A41E2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26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BF0A9D27-3FBB-4C67-B0EA-9586E026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4" y="4135618"/>
            <a:ext cx="3733195" cy="21891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ABD615-2844-48E5-B2BF-B094ECB10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366" y="3419892"/>
            <a:ext cx="5554049" cy="3256925"/>
          </a:xfrm>
          <a:prstGeom prst="rect">
            <a:avLst/>
          </a:prstGeom>
        </p:spPr>
      </p:pic>
      <p:pic>
        <p:nvPicPr>
          <p:cNvPr id="4" name="图片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691740" y="73621"/>
            <a:ext cx="751776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Quantitative Immunochromatography</a:t>
            </a:r>
          </a:p>
          <a:p>
            <a:pPr algn="ctr"/>
            <a:r>
              <a:rPr lang="en-US" altLang="zh-CN" sz="2000" b="1" dirty="0">
                <a:solidFill>
                  <a:srgbClr val="000B65"/>
                </a:solidFill>
              </a:rPr>
              <a:t>Standardization, Cut-off &amp; Calibration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A1373D7D-C5F2-4992-BCFA-589310E7061A}"/>
              </a:ext>
            </a:extLst>
          </p:cNvPr>
          <p:cNvSpPr/>
          <p:nvPr/>
        </p:nvSpPr>
        <p:spPr>
          <a:xfrm>
            <a:off x="3439149" y="3218035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A9D7AFC9-5A32-4E68-BA9C-169541802251}"/>
              </a:ext>
            </a:extLst>
          </p:cNvPr>
          <p:cNvSpPr/>
          <p:nvPr/>
        </p:nvSpPr>
        <p:spPr>
          <a:xfrm>
            <a:off x="5256979" y="3218035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3A3820E3-B0F6-43ED-89C0-50CE90473A24}"/>
              </a:ext>
            </a:extLst>
          </p:cNvPr>
          <p:cNvSpPr/>
          <p:nvPr/>
        </p:nvSpPr>
        <p:spPr>
          <a:xfrm>
            <a:off x="7828779" y="5255758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20CFE953-859E-4235-A060-7B28A03C5E6F}"/>
              </a:ext>
            </a:extLst>
          </p:cNvPr>
          <p:cNvSpPr/>
          <p:nvPr/>
        </p:nvSpPr>
        <p:spPr>
          <a:xfrm>
            <a:off x="10780805" y="5265670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19" descr="2.png">
            <a:extLst>
              <a:ext uri="{FF2B5EF4-FFF2-40B4-BE49-F238E27FC236}">
                <a16:creationId xmlns:a16="http://schemas.microsoft.com/office/drawing/2014/main" id="{0473D7EE-6CFA-4932-AE3A-73BFFE3E0F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8543">
            <a:off x="5181361" y="1867539"/>
            <a:ext cx="774222" cy="205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20" descr="1.png">
            <a:extLst>
              <a:ext uri="{FF2B5EF4-FFF2-40B4-BE49-F238E27FC236}">
                <a16:creationId xmlns:a16="http://schemas.microsoft.com/office/drawing/2014/main" id="{65C77838-0A60-4B00-8DA5-DB94147D31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702" b="27280"/>
          <a:stretch/>
        </p:blipFill>
        <p:spPr bwMode="auto">
          <a:xfrm>
            <a:off x="2718724" y="1845989"/>
            <a:ext cx="1741090" cy="128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CBF1830-A844-4FE3-B039-4AA985E19B07}"/>
              </a:ext>
            </a:extLst>
          </p:cNvPr>
          <p:cNvCxnSpPr>
            <a:cxnSpLocks/>
          </p:cNvCxnSpPr>
          <p:nvPr/>
        </p:nvCxnSpPr>
        <p:spPr>
          <a:xfrm flipH="1" flipV="1">
            <a:off x="3737285" y="2530297"/>
            <a:ext cx="1754748" cy="545221"/>
          </a:xfrm>
          <a:prstGeom prst="straightConnector1">
            <a:avLst/>
          </a:prstGeom>
          <a:ln>
            <a:solidFill>
              <a:srgbClr val="010C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48148A4-2A56-470F-B914-81002FEBABC0}"/>
              </a:ext>
            </a:extLst>
          </p:cNvPr>
          <p:cNvSpPr txBox="1"/>
          <p:nvPr/>
        </p:nvSpPr>
        <p:spPr>
          <a:xfrm>
            <a:off x="248196" y="2251922"/>
            <a:ext cx="323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A41E25"/>
                </a:solidFill>
              </a:rPr>
              <a:t>Specifications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 err="1">
                <a:solidFill>
                  <a:srgbClr val="000B66"/>
                </a:solidFill>
              </a:rPr>
              <a:t>iFOB</a:t>
            </a:r>
            <a:r>
              <a:rPr lang="en-US" altLang="zh-CN" sz="1400" b="1" dirty="0">
                <a:solidFill>
                  <a:srgbClr val="000B66"/>
                </a:solidFill>
              </a:rPr>
              <a:t> Unit</a:t>
            </a:r>
            <a:r>
              <a:rPr lang="zh-CN" altLang="en-US" sz="1400" b="1" dirty="0">
                <a:solidFill>
                  <a:srgbClr val="000B66"/>
                </a:solidFill>
              </a:rPr>
              <a:t> </a:t>
            </a:r>
            <a:r>
              <a:rPr lang="en-US" altLang="zh-CN" sz="1400" b="1" dirty="0">
                <a:solidFill>
                  <a:srgbClr val="000B66"/>
                </a:solidFill>
              </a:rPr>
              <a:t>– ng/ml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0B66"/>
                </a:solidFill>
              </a:rPr>
              <a:t>Fecal Sample Volume: 12.5 mg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0B66"/>
                </a:solidFill>
              </a:rPr>
              <a:t>Buffer Solution Volume: 2 ml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0B66"/>
                </a:solidFill>
              </a:rPr>
              <a:t>Standard Reaction Time: 10</a:t>
            </a:r>
            <a:r>
              <a:rPr lang="zh-CN" altLang="en-US" sz="1400" b="1" dirty="0">
                <a:solidFill>
                  <a:srgbClr val="000B66"/>
                </a:solidFill>
              </a:rPr>
              <a:t> </a:t>
            </a:r>
            <a:r>
              <a:rPr lang="en-US" altLang="zh-CN" sz="1400" b="1" dirty="0">
                <a:solidFill>
                  <a:srgbClr val="000B66"/>
                </a:solidFill>
              </a:rPr>
              <a:t>min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0B66"/>
                </a:solidFill>
              </a:rPr>
              <a:t>Result Standard: Calibration Cartridges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777E697-323B-447E-9834-602058A43346}"/>
              </a:ext>
            </a:extLst>
          </p:cNvPr>
          <p:cNvSpPr txBox="1"/>
          <p:nvPr/>
        </p:nvSpPr>
        <p:spPr>
          <a:xfrm>
            <a:off x="4101273" y="2884951"/>
            <a:ext cx="70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10C66"/>
                </a:solidFill>
              </a:rPr>
              <a:t>Fecal</a:t>
            </a:r>
          </a:p>
          <a:p>
            <a:pPr algn="ctr"/>
            <a:r>
              <a:rPr lang="en-US" altLang="zh-CN" sz="1200" b="1" dirty="0">
                <a:solidFill>
                  <a:srgbClr val="010C66"/>
                </a:solidFill>
              </a:rPr>
              <a:t>Sample</a:t>
            </a:r>
          </a:p>
          <a:p>
            <a:pPr algn="ctr"/>
            <a:r>
              <a:rPr lang="en-US" altLang="zh-CN" sz="1200" b="1" dirty="0">
                <a:solidFill>
                  <a:srgbClr val="010C66"/>
                </a:solidFill>
              </a:rPr>
              <a:t>Volume</a:t>
            </a:r>
          </a:p>
          <a:p>
            <a:pPr algn="ctr"/>
            <a:r>
              <a:rPr lang="en-US" altLang="zh-CN" sz="1200" b="1" i="1" dirty="0">
                <a:solidFill>
                  <a:srgbClr val="C00000"/>
                </a:solidFill>
              </a:rPr>
              <a:t>12.5 mg</a:t>
            </a:r>
            <a:endParaRPr lang="zh-CN" altLang="en-US" sz="1200" b="1" i="1" dirty="0">
              <a:solidFill>
                <a:srgbClr val="C00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102B051-A21B-4C7F-990D-A52BFB6A71CF}"/>
              </a:ext>
            </a:extLst>
          </p:cNvPr>
          <p:cNvSpPr txBox="1"/>
          <p:nvPr/>
        </p:nvSpPr>
        <p:spPr>
          <a:xfrm>
            <a:off x="4605334" y="2064243"/>
            <a:ext cx="676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10C66"/>
                </a:solidFill>
              </a:rPr>
              <a:t>Buffer</a:t>
            </a:r>
          </a:p>
          <a:p>
            <a:pPr algn="ctr"/>
            <a:r>
              <a:rPr lang="en-US" altLang="zh-CN" sz="1200" b="1" dirty="0">
                <a:solidFill>
                  <a:srgbClr val="010C66"/>
                </a:solidFill>
              </a:rPr>
              <a:t>Volume</a:t>
            </a:r>
          </a:p>
          <a:p>
            <a:pPr algn="ctr"/>
            <a:r>
              <a:rPr lang="en-US" altLang="zh-CN" sz="1200" b="1" i="1" dirty="0">
                <a:solidFill>
                  <a:srgbClr val="C00000"/>
                </a:solidFill>
              </a:rPr>
              <a:t>2 ml</a:t>
            </a:r>
            <a:endParaRPr lang="zh-CN" altLang="en-US" sz="1200" b="1" i="1" dirty="0">
              <a:solidFill>
                <a:srgbClr val="C00000"/>
              </a:solidFill>
            </a:endParaRPr>
          </a:p>
        </p:txBody>
      </p:sp>
      <p:sp>
        <p:nvSpPr>
          <p:cNvPr id="40" name="流程图: 接点 39">
            <a:extLst>
              <a:ext uri="{FF2B5EF4-FFF2-40B4-BE49-F238E27FC236}">
                <a16:creationId xmlns:a16="http://schemas.microsoft.com/office/drawing/2014/main" id="{9223545E-B4A6-4456-BCE7-2558087BA262}"/>
              </a:ext>
            </a:extLst>
          </p:cNvPr>
          <p:cNvSpPr/>
          <p:nvPr/>
        </p:nvSpPr>
        <p:spPr>
          <a:xfrm>
            <a:off x="7211204" y="5974993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2" name="流程图: 接点 41">
            <a:extLst>
              <a:ext uri="{FF2B5EF4-FFF2-40B4-BE49-F238E27FC236}">
                <a16:creationId xmlns:a16="http://schemas.microsoft.com/office/drawing/2014/main" id="{15D295D2-9F44-4A71-BB6C-EC69831757FD}"/>
              </a:ext>
            </a:extLst>
          </p:cNvPr>
          <p:cNvSpPr/>
          <p:nvPr/>
        </p:nvSpPr>
        <p:spPr>
          <a:xfrm>
            <a:off x="7876723" y="5824791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3" name="流程图: 接点 42">
            <a:extLst>
              <a:ext uri="{FF2B5EF4-FFF2-40B4-BE49-F238E27FC236}">
                <a16:creationId xmlns:a16="http://schemas.microsoft.com/office/drawing/2014/main" id="{72E67257-9B85-4F94-96A3-1EDC5FB4AC7E}"/>
              </a:ext>
            </a:extLst>
          </p:cNvPr>
          <p:cNvSpPr/>
          <p:nvPr/>
        </p:nvSpPr>
        <p:spPr>
          <a:xfrm>
            <a:off x="8258269" y="5726108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4" name="流程图: 接点 43">
            <a:extLst>
              <a:ext uri="{FF2B5EF4-FFF2-40B4-BE49-F238E27FC236}">
                <a16:creationId xmlns:a16="http://schemas.microsoft.com/office/drawing/2014/main" id="{434A79F9-9734-42D6-87AA-ADAC02D9AAB7}"/>
              </a:ext>
            </a:extLst>
          </p:cNvPr>
          <p:cNvSpPr/>
          <p:nvPr/>
        </p:nvSpPr>
        <p:spPr>
          <a:xfrm>
            <a:off x="8685867" y="5601124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流程图: 接点 44">
            <a:extLst>
              <a:ext uri="{FF2B5EF4-FFF2-40B4-BE49-F238E27FC236}">
                <a16:creationId xmlns:a16="http://schemas.microsoft.com/office/drawing/2014/main" id="{F826C271-F828-44B8-BC70-ADB02D281F27}"/>
              </a:ext>
            </a:extLst>
          </p:cNvPr>
          <p:cNvSpPr/>
          <p:nvPr/>
        </p:nvSpPr>
        <p:spPr>
          <a:xfrm>
            <a:off x="9126619" y="5462973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流程图: 接点 45">
            <a:extLst>
              <a:ext uri="{FF2B5EF4-FFF2-40B4-BE49-F238E27FC236}">
                <a16:creationId xmlns:a16="http://schemas.microsoft.com/office/drawing/2014/main" id="{78E7DE41-D46C-4271-9424-B95F6A595DB8}"/>
              </a:ext>
            </a:extLst>
          </p:cNvPr>
          <p:cNvSpPr/>
          <p:nvPr/>
        </p:nvSpPr>
        <p:spPr>
          <a:xfrm>
            <a:off x="9442382" y="5370878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流程图: 接点 46">
            <a:extLst>
              <a:ext uri="{FF2B5EF4-FFF2-40B4-BE49-F238E27FC236}">
                <a16:creationId xmlns:a16="http://schemas.microsoft.com/office/drawing/2014/main" id="{D34B7108-188C-447B-8F7F-EE4825BF1F78}"/>
              </a:ext>
            </a:extLst>
          </p:cNvPr>
          <p:cNvSpPr/>
          <p:nvPr/>
        </p:nvSpPr>
        <p:spPr>
          <a:xfrm>
            <a:off x="9943442" y="5194363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流程图: 接点 47">
            <a:extLst>
              <a:ext uri="{FF2B5EF4-FFF2-40B4-BE49-F238E27FC236}">
                <a16:creationId xmlns:a16="http://schemas.microsoft.com/office/drawing/2014/main" id="{F8741D9B-2FA3-49A1-9633-9673D9F54EC9}"/>
              </a:ext>
            </a:extLst>
          </p:cNvPr>
          <p:cNvSpPr/>
          <p:nvPr/>
        </p:nvSpPr>
        <p:spPr>
          <a:xfrm>
            <a:off x="10285513" y="5075947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流程图: 接点 48">
            <a:extLst>
              <a:ext uri="{FF2B5EF4-FFF2-40B4-BE49-F238E27FC236}">
                <a16:creationId xmlns:a16="http://schemas.microsoft.com/office/drawing/2014/main" id="{2A63E44A-3350-4F57-902A-A564136B3545}"/>
              </a:ext>
            </a:extLst>
          </p:cNvPr>
          <p:cNvSpPr/>
          <p:nvPr/>
        </p:nvSpPr>
        <p:spPr>
          <a:xfrm>
            <a:off x="10699952" y="4878597"/>
            <a:ext cx="45703" cy="5232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50" name="图片 49" descr="图片包含 游戏机&#10;&#10;描述已自动生成">
            <a:extLst>
              <a:ext uri="{FF2B5EF4-FFF2-40B4-BE49-F238E27FC236}">
                <a16:creationId xmlns:a16="http://schemas.microsoft.com/office/drawing/2014/main" id="{3B287E8F-4D1E-4379-BB30-A4538C6372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8273970" y="2096069"/>
            <a:ext cx="285694" cy="1057931"/>
          </a:xfrm>
          <a:prstGeom prst="rect">
            <a:avLst/>
          </a:prstGeom>
        </p:spPr>
      </p:pic>
      <p:pic>
        <p:nvPicPr>
          <p:cNvPr id="41" name="图片 40" descr="图片包含 游戏机&#10;&#10;描述已自动生成">
            <a:extLst>
              <a:ext uri="{FF2B5EF4-FFF2-40B4-BE49-F238E27FC236}">
                <a16:creationId xmlns:a16="http://schemas.microsoft.com/office/drawing/2014/main" id="{1E935CD9-D08C-4E61-AF65-9EA7684142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9950388" y="1635575"/>
            <a:ext cx="285694" cy="1057931"/>
          </a:xfrm>
          <a:prstGeom prst="rect">
            <a:avLst/>
          </a:prstGeom>
        </p:spPr>
      </p:pic>
      <p:pic>
        <p:nvPicPr>
          <p:cNvPr id="56" name="图片 55" descr="图片包含 游戏机&#10;&#10;描述已自动生成">
            <a:extLst>
              <a:ext uri="{FF2B5EF4-FFF2-40B4-BE49-F238E27FC236}">
                <a16:creationId xmlns:a16="http://schemas.microsoft.com/office/drawing/2014/main" id="{FAE187BD-7F5D-4B92-924D-72D8066981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10509194" y="1438229"/>
            <a:ext cx="285694" cy="1057931"/>
          </a:xfrm>
          <a:prstGeom prst="rect">
            <a:avLst/>
          </a:prstGeom>
        </p:spPr>
      </p:pic>
      <p:pic>
        <p:nvPicPr>
          <p:cNvPr id="57" name="图片 56" descr="图片包含 游戏机&#10;&#10;描述已自动生成">
            <a:extLst>
              <a:ext uri="{FF2B5EF4-FFF2-40B4-BE49-F238E27FC236}">
                <a16:creationId xmlns:a16="http://schemas.microsoft.com/office/drawing/2014/main" id="{F1EDB507-EAE3-4D93-861E-EF084EB061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11068000" y="1247458"/>
            <a:ext cx="285694" cy="1057931"/>
          </a:xfrm>
          <a:prstGeom prst="rect">
            <a:avLst/>
          </a:prstGeom>
        </p:spPr>
      </p:pic>
      <p:pic>
        <p:nvPicPr>
          <p:cNvPr id="58" name="图片 57" descr="图片包含 游戏机&#10;&#10;描述已自动生成">
            <a:extLst>
              <a:ext uri="{FF2B5EF4-FFF2-40B4-BE49-F238E27FC236}">
                <a16:creationId xmlns:a16="http://schemas.microsoft.com/office/drawing/2014/main" id="{1C06BD0E-F660-4476-A78C-3BA8EB1540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6597552" y="2319733"/>
            <a:ext cx="285694" cy="1057931"/>
          </a:xfrm>
          <a:prstGeom prst="rect">
            <a:avLst/>
          </a:prstGeom>
        </p:spPr>
      </p:pic>
      <p:pic>
        <p:nvPicPr>
          <p:cNvPr id="59" name="图片 58" descr="图片包含 游戏机&#10;&#10;描述已自动生成">
            <a:extLst>
              <a:ext uri="{FF2B5EF4-FFF2-40B4-BE49-F238E27FC236}">
                <a16:creationId xmlns:a16="http://schemas.microsoft.com/office/drawing/2014/main" id="{64052556-D1FC-4361-8C04-62031FE8AC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7156358" y="2240786"/>
            <a:ext cx="285694" cy="1057931"/>
          </a:xfrm>
          <a:prstGeom prst="rect">
            <a:avLst/>
          </a:prstGeom>
        </p:spPr>
      </p:pic>
      <p:pic>
        <p:nvPicPr>
          <p:cNvPr id="60" name="图片 59" descr="图片包含 游戏机&#10;&#10;描述已自动生成">
            <a:extLst>
              <a:ext uri="{FF2B5EF4-FFF2-40B4-BE49-F238E27FC236}">
                <a16:creationId xmlns:a16="http://schemas.microsoft.com/office/drawing/2014/main" id="{AE1CB766-A5C7-44CF-86D2-4130052908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7715164" y="2175006"/>
            <a:ext cx="285694" cy="1057931"/>
          </a:xfrm>
          <a:prstGeom prst="rect">
            <a:avLst/>
          </a:prstGeom>
        </p:spPr>
      </p:pic>
      <p:pic>
        <p:nvPicPr>
          <p:cNvPr id="61" name="图片 60" descr="图片包含 游戏机&#10;&#10;描述已自动生成">
            <a:extLst>
              <a:ext uri="{FF2B5EF4-FFF2-40B4-BE49-F238E27FC236}">
                <a16:creationId xmlns:a16="http://schemas.microsoft.com/office/drawing/2014/main" id="{D4B1399D-C4D5-4CC7-986E-E741964803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8832776" y="1971083"/>
            <a:ext cx="285694" cy="1057931"/>
          </a:xfrm>
          <a:prstGeom prst="rect">
            <a:avLst/>
          </a:prstGeom>
        </p:spPr>
      </p:pic>
      <p:pic>
        <p:nvPicPr>
          <p:cNvPr id="62" name="图片 61" descr="图片包含 游戏机&#10;&#10;描述已自动生成">
            <a:extLst>
              <a:ext uri="{FF2B5EF4-FFF2-40B4-BE49-F238E27FC236}">
                <a16:creationId xmlns:a16="http://schemas.microsoft.com/office/drawing/2014/main" id="{C3FACADD-ED07-4FE5-9236-DF70AEF54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9391582" y="1813194"/>
            <a:ext cx="285694" cy="1057931"/>
          </a:xfrm>
          <a:prstGeom prst="rect">
            <a:avLst/>
          </a:prstGeom>
        </p:spPr>
      </p:pic>
      <p:pic>
        <p:nvPicPr>
          <p:cNvPr id="63" name="图片 62" descr="图片包含 游戏机&#10;&#10;描述已自动生成">
            <a:extLst>
              <a:ext uri="{FF2B5EF4-FFF2-40B4-BE49-F238E27FC236}">
                <a16:creationId xmlns:a16="http://schemas.microsoft.com/office/drawing/2014/main" id="{BCF8DE9B-89CB-4B0F-9EBC-55817D5BF2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7940" r="32532" b="12595"/>
          <a:stretch/>
        </p:blipFill>
        <p:spPr>
          <a:xfrm>
            <a:off x="11626804" y="1082999"/>
            <a:ext cx="285694" cy="105793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6F29BE8-BBCA-41DA-8B93-84616EF36C3B}"/>
              </a:ext>
            </a:extLst>
          </p:cNvPr>
          <p:cNvSpPr/>
          <p:nvPr/>
        </p:nvSpPr>
        <p:spPr>
          <a:xfrm>
            <a:off x="9426048" y="2739249"/>
            <a:ext cx="2672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b="1" dirty="0">
                <a:solidFill>
                  <a:srgbClr val="000B66"/>
                </a:solidFill>
              </a:rPr>
              <a:t>10 Point Calibration</a:t>
            </a: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altLang="zh-CN" sz="1200" b="1" dirty="0">
                <a:solidFill>
                  <a:srgbClr val="000B66"/>
                </a:solidFill>
              </a:rPr>
              <a:t>Full Detection Range Confirmation</a:t>
            </a: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altLang="zh-CN" sz="1200" b="1" dirty="0">
                <a:solidFill>
                  <a:srgbClr val="000B66"/>
                </a:solidFill>
              </a:rPr>
              <a:t>International Traceability Standards</a:t>
            </a:r>
          </a:p>
          <a:p>
            <a:pPr marL="171450" indent="-171450" algn="r">
              <a:buFont typeface="Wingdings" panose="05000000000000000000" pitchFamily="2" charset="2"/>
              <a:buChar char="ü"/>
            </a:pPr>
            <a:endParaRPr lang="zh-CN" altLang="en-US" sz="1200" dirty="0">
              <a:solidFill>
                <a:srgbClr val="000B66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61FDCB3-5EE9-4822-8D5A-31C733A16DE1}"/>
              </a:ext>
            </a:extLst>
          </p:cNvPr>
          <p:cNvSpPr/>
          <p:nvPr/>
        </p:nvSpPr>
        <p:spPr>
          <a:xfrm>
            <a:off x="6443810" y="1152293"/>
            <a:ext cx="3395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A41E25"/>
                </a:solidFill>
              </a:rPr>
              <a:t>Reusable Calibration Cartridge Kit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200" b="1" dirty="0">
                <a:solidFill>
                  <a:srgbClr val="A41E25"/>
                </a:solidFill>
              </a:rPr>
              <a:t>Low Cost &amp; Improved Standardization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200" b="1" dirty="0">
                <a:solidFill>
                  <a:srgbClr val="A41E25"/>
                </a:solidFill>
              </a:rPr>
              <a:t>Daily or Weekly Calibration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200" b="1" dirty="0">
                <a:solidFill>
                  <a:srgbClr val="A41E25"/>
                </a:solidFill>
              </a:rPr>
              <a:t>2+ Years Viability</a:t>
            </a:r>
            <a:endParaRPr lang="zh-CN" altLang="en-US" sz="1200" dirty="0">
              <a:solidFill>
                <a:srgbClr val="A41E25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8033AB3-EFD8-415A-A9E3-A067A379A2D2}"/>
              </a:ext>
            </a:extLst>
          </p:cNvPr>
          <p:cNvSpPr/>
          <p:nvPr/>
        </p:nvSpPr>
        <p:spPr>
          <a:xfrm>
            <a:off x="6593499" y="2357306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2AB0E709-A239-495F-945C-8D315B1BD784}"/>
              </a:ext>
            </a:extLst>
          </p:cNvPr>
          <p:cNvSpPr/>
          <p:nvPr/>
        </p:nvSpPr>
        <p:spPr>
          <a:xfrm>
            <a:off x="7153756" y="228604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7CEB18A0-0C39-4749-BB15-6820E4026197}"/>
              </a:ext>
            </a:extLst>
          </p:cNvPr>
          <p:cNvSpPr/>
          <p:nvPr/>
        </p:nvSpPr>
        <p:spPr>
          <a:xfrm>
            <a:off x="7707438" y="221478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6010F252-D841-44A3-B2BB-2AB0C6EE3884}"/>
              </a:ext>
            </a:extLst>
          </p:cNvPr>
          <p:cNvSpPr/>
          <p:nvPr/>
        </p:nvSpPr>
        <p:spPr>
          <a:xfrm>
            <a:off x="8274274" y="212378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B622D22-4636-4FA1-91B1-70D69AD129E2}"/>
              </a:ext>
            </a:extLst>
          </p:cNvPr>
          <p:cNvSpPr/>
          <p:nvPr/>
        </p:nvSpPr>
        <p:spPr>
          <a:xfrm>
            <a:off x="8826867" y="2025112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F7E3A7C-5185-4CB6-866C-228DF355C35D}"/>
              </a:ext>
            </a:extLst>
          </p:cNvPr>
          <p:cNvSpPr/>
          <p:nvPr/>
        </p:nvSpPr>
        <p:spPr>
          <a:xfrm>
            <a:off x="9392609" y="184090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26AE96B-3805-4730-B185-F5E6B78FF2CC}"/>
              </a:ext>
            </a:extLst>
          </p:cNvPr>
          <p:cNvSpPr/>
          <p:nvPr/>
        </p:nvSpPr>
        <p:spPr>
          <a:xfrm>
            <a:off x="9946291" y="167097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F4C80B1B-2EA3-4001-958F-050A38018359}"/>
              </a:ext>
            </a:extLst>
          </p:cNvPr>
          <p:cNvSpPr/>
          <p:nvPr/>
        </p:nvSpPr>
        <p:spPr>
          <a:xfrm>
            <a:off x="10513129" y="145498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76F1DA8-99D5-4754-A518-6AC1F499D23C}"/>
              </a:ext>
            </a:extLst>
          </p:cNvPr>
          <p:cNvSpPr/>
          <p:nvPr/>
        </p:nvSpPr>
        <p:spPr>
          <a:xfrm>
            <a:off x="11060236" y="128505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B28F2B55-1D14-4885-9DF0-215CA935F860}"/>
              </a:ext>
            </a:extLst>
          </p:cNvPr>
          <p:cNvSpPr/>
          <p:nvPr/>
        </p:nvSpPr>
        <p:spPr>
          <a:xfrm>
            <a:off x="11581226" y="112168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905D167-0AD1-49AD-912D-95605742CAE1}"/>
              </a:ext>
            </a:extLst>
          </p:cNvPr>
          <p:cNvSpPr/>
          <p:nvPr/>
        </p:nvSpPr>
        <p:spPr>
          <a:xfrm>
            <a:off x="248196" y="1109114"/>
            <a:ext cx="5874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A41E25"/>
                </a:solidFill>
              </a:rPr>
              <a:t>Standardized Sample Volume</a:t>
            </a:r>
          </a:p>
          <a:p>
            <a:r>
              <a:rPr lang="en-US" altLang="zh-CN" sz="1400" b="1" dirty="0" err="1">
                <a:solidFill>
                  <a:srgbClr val="000B66"/>
                </a:solidFill>
              </a:rPr>
              <a:t>Hemosure’s</a:t>
            </a:r>
            <a:r>
              <a:rPr lang="en-US" altLang="zh-CN" sz="1400" b="1" dirty="0">
                <a:solidFill>
                  <a:srgbClr val="000B66"/>
                </a:solidFill>
              </a:rPr>
              <a:t> unique spiral tip sample collection device allows for accurate, </a:t>
            </a:r>
          </a:p>
          <a:p>
            <a:r>
              <a:rPr lang="en-US" altLang="zh-CN" sz="1400" b="1" dirty="0">
                <a:solidFill>
                  <a:srgbClr val="000B66"/>
                </a:solidFill>
              </a:rPr>
              <a:t>standardized fecal sample collection volumes.</a:t>
            </a: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1CB33CF4-5F89-49D6-A5F0-CE8A790F26C2}"/>
              </a:ext>
            </a:extLst>
          </p:cNvPr>
          <p:cNvCxnSpPr/>
          <p:nvPr/>
        </p:nvCxnSpPr>
        <p:spPr>
          <a:xfrm>
            <a:off x="1049480" y="4437904"/>
            <a:ext cx="0" cy="151961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矩形 88">
            <a:extLst>
              <a:ext uri="{FF2B5EF4-FFF2-40B4-BE49-F238E27FC236}">
                <a16:creationId xmlns:a16="http://schemas.microsoft.com/office/drawing/2014/main" id="{1E32CC0E-44DC-4113-8E4A-C506BBB8FBF4}"/>
              </a:ext>
            </a:extLst>
          </p:cNvPr>
          <p:cNvSpPr/>
          <p:nvPr/>
        </p:nvSpPr>
        <p:spPr>
          <a:xfrm>
            <a:off x="3977486" y="4396398"/>
            <a:ext cx="237411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Adjustable Cut-off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B66"/>
                </a:solidFill>
              </a:rPr>
              <a:t>Improved Sensitivity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B66"/>
                </a:solidFill>
              </a:rPr>
              <a:t>Improved Specificity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B66"/>
                </a:solidFill>
              </a:rPr>
              <a:t>User Defined Cut-off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B66"/>
                </a:solidFill>
              </a:rPr>
              <a:t>Increase or Decrease Sensitivity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B66"/>
                </a:solidFill>
              </a:rPr>
              <a:t>From 40ng/ml to 1000ng/ml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B66"/>
                </a:solidFill>
              </a:rPr>
              <a:t>Detect Trace Volumes</a:t>
            </a:r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34A19EC9-D3F5-4E45-BFDA-D77438F58E34}"/>
              </a:ext>
            </a:extLst>
          </p:cNvPr>
          <p:cNvCxnSpPr/>
          <p:nvPr/>
        </p:nvCxnSpPr>
        <p:spPr>
          <a:xfrm>
            <a:off x="1405356" y="4434553"/>
            <a:ext cx="0" cy="1519615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B8A59510-AE49-4F65-AE35-74ADD4153905}"/>
              </a:ext>
            </a:extLst>
          </p:cNvPr>
          <p:cNvCxnSpPr/>
          <p:nvPr/>
        </p:nvCxnSpPr>
        <p:spPr>
          <a:xfrm>
            <a:off x="692596" y="4440283"/>
            <a:ext cx="0" cy="1519615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5F67AD2-5AC6-4923-AAE6-7B60E44DEDC4}"/>
              </a:ext>
            </a:extLst>
          </p:cNvPr>
          <p:cNvCxnSpPr/>
          <p:nvPr/>
        </p:nvCxnSpPr>
        <p:spPr>
          <a:xfrm>
            <a:off x="708028" y="5194361"/>
            <a:ext cx="312517" cy="0"/>
          </a:xfrm>
          <a:prstGeom prst="straightConnector1">
            <a:avLst/>
          </a:prstGeom>
          <a:ln>
            <a:solidFill>
              <a:srgbClr val="000B6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DFBF873D-132E-459E-81F7-04C30C423CF6}"/>
              </a:ext>
            </a:extLst>
          </p:cNvPr>
          <p:cNvCxnSpPr/>
          <p:nvPr/>
        </p:nvCxnSpPr>
        <p:spPr>
          <a:xfrm>
            <a:off x="1068772" y="5194360"/>
            <a:ext cx="312517" cy="0"/>
          </a:xfrm>
          <a:prstGeom prst="straightConnector1">
            <a:avLst/>
          </a:prstGeom>
          <a:ln>
            <a:solidFill>
              <a:srgbClr val="000B66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6" name="流程图: 接点 95">
            <a:extLst>
              <a:ext uri="{FF2B5EF4-FFF2-40B4-BE49-F238E27FC236}">
                <a16:creationId xmlns:a16="http://schemas.microsoft.com/office/drawing/2014/main" id="{DA2B230B-2D7A-4FF7-A3BC-046F392F490D}"/>
              </a:ext>
            </a:extLst>
          </p:cNvPr>
          <p:cNvSpPr/>
          <p:nvPr/>
        </p:nvSpPr>
        <p:spPr>
          <a:xfrm>
            <a:off x="949126" y="5096319"/>
            <a:ext cx="200541" cy="218597"/>
          </a:xfrm>
          <a:prstGeom prst="flowChartConnector">
            <a:avLst/>
          </a:prstGeom>
          <a:solidFill>
            <a:srgbClr val="000B66"/>
          </a:solidFill>
          <a:ln>
            <a:solidFill>
              <a:srgbClr val="000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流程图: 接点 97">
            <a:extLst>
              <a:ext uri="{FF2B5EF4-FFF2-40B4-BE49-F238E27FC236}">
                <a16:creationId xmlns:a16="http://schemas.microsoft.com/office/drawing/2014/main" id="{409CB17D-35D0-4D6A-8C4C-DE62CDDE8505}"/>
              </a:ext>
            </a:extLst>
          </p:cNvPr>
          <p:cNvSpPr/>
          <p:nvPr/>
        </p:nvSpPr>
        <p:spPr>
          <a:xfrm>
            <a:off x="904579" y="5055640"/>
            <a:ext cx="289367" cy="30580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8656E560-5C98-47A6-BF73-9E65CD91F9B6}"/>
              </a:ext>
            </a:extLst>
          </p:cNvPr>
          <p:cNvSpPr/>
          <p:nvPr/>
        </p:nvSpPr>
        <p:spPr>
          <a:xfrm>
            <a:off x="619246" y="4184248"/>
            <a:ext cx="2864734" cy="196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</a:rPr>
              <a:t>Define Cut-off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EAD65877-02DD-416C-90E1-999A76A6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1" y="2871588"/>
            <a:ext cx="3733195" cy="2189166"/>
          </a:xfrm>
          <a:prstGeom prst="rect">
            <a:avLst/>
          </a:prstGeom>
        </p:spPr>
      </p:pic>
      <p:pic>
        <p:nvPicPr>
          <p:cNvPr id="4" name="图片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72206" y="988441"/>
            <a:ext cx="751776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Result Reporting</a:t>
            </a:r>
          </a:p>
          <a:p>
            <a:pPr algn="ctr"/>
            <a:r>
              <a:rPr lang="en-US" altLang="zh-CN" sz="2000" b="1" dirty="0">
                <a:solidFill>
                  <a:srgbClr val="000B65"/>
                </a:solidFill>
              </a:rPr>
              <a:t>3 Reporting Modes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663664-9C8A-402D-A66E-E0901F579C77}"/>
              </a:ext>
            </a:extLst>
          </p:cNvPr>
          <p:cNvSpPr txBox="1"/>
          <p:nvPr/>
        </p:nvSpPr>
        <p:spPr>
          <a:xfrm>
            <a:off x="216183" y="3941073"/>
            <a:ext cx="163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places the Collection Paper on their toilet at home.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E3E23A0-2E70-45E0-9AAE-9E51B4C3A026}"/>
              </a:ext>
            </a:extLst>
          </p:cNvPr>
          <p:cNvSpPr txBox="1"/>
          <p:nvPr/>
        </p:nvSpPr>
        <p:spPr>
          <a:xfrm>
            <a:off x="8675911" y="4506818"/>
            <a:ext cx="155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inserts the probe back into the collection tube.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E351D27-A35F-4367-9A97-89800B58950F}"/>
              </a:ext>
            </a:extLst>
          </p:cNvPr>
          <p:cNvSpPr txBox="1"/>
          <p:nvPr/>
        </p:nvSpPr>
        <p:spPr>
          <a:xfrm>
            <a:off x="10538276" y="3848738"/>
            <a:ext cx="146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places the collection tube into the safety bag provided.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A1373D7D-C5F2-4992-BCFA-589310E7061A}"/>
              </a:ext>
            </a:extLst>
          </p:cNvPr>
          <p:cNvSpPr/>
          <p:nvPr/>
        </p:nvSpPr>
        <p:spPr>
          <a:xfrm>
            <a:off x="1757892" y="2767649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A9D7AFC9-5A32-4E68-BA9C-169541802251}"/>
              </a:ext>
            </a:extLst>
          </p:cNvPr>
          <p:cNvSpPr/>
          <p:nvPr/>
        </p:nvSpPr>
        <p:spPr>
          <a:xfrm>
            <a:off x="3575722" y="2767649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3A3820E3-B0F6-43ED-89C0-50CE90473A24}"/>
              </a:ext>
            </a:extLst>
          </p:cNvPr>
          <p:cNvSpPr/>
          <p:nvPr/>
        </p:nvSpPr>
        <p:spPr>
          <a:xfrm>
            <a:off x="5453980" y="3578267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20CFE953-859E-4235-A060-7B28A03C5E6F}"/>
              </a:ext>
            </a:extLst>
          </p:cNvPr>
          <p:cNvSpPr/>
          <p:nvPr/>
        </p:nvSpPr>
        <p:spPr>
          <a:xfrm>
            <a:off x="8406006" y="3588179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0BAFF69F-AC05-409F-96CE-8455656337AE}"/>
              </a:ext>
            </a:extLst>
          </p:cNvPr>
          <p:cNvSpPr/>
          <p:nvPr/>
        </p:nvSpPr>
        <p:spPr>
          <a:xfrm>
            <a:off x="10252305" y="3614255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998AD83-63AA-4517-98B1-C47440BBD74C}"/>
              </a:ext>
            </a:extLst>
          </p:cNvPr>
          <p:cNvSpPr txBox="1"/>
          <p:nvPr/>
        </p:nvSpPr>
        <p:spPr>
          <a:xfrm>
            <a:off x="1518865" y="2087302"/>
            <a:ext cx="1360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Qualitative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B4CFC693-BF43-40FE-9D07-6A3BAEDD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30" y="2919900"/>
            <a:ext cx="3733195" cy="2189166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D1E154DC-FCC0-440F-8DA7-59FDC5A4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47" y="2887705"/>
            <a:ext cx="3733195" cy="2189166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FA46BA8-4159-409D-9459-089BA1491F9D}"/>
              </a:ext>
            </a:extLst>
          </p:cNvPr>
          <p:cNvCxnSpPr/>
          <p:nvPr/>
        </p:nvCxnSpPr>
        <p:spPr>
          <a:xfrm>
            <a:off x="1031684" y="3170799"/>
            <a:ext cx="0" cy="151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91FF1817-5CC1-459D-B85E-845530978FC3}"/>
              </a:ext>
            </a:extLst>
          </p:cNvPr>
          <p:cNvSpPr txBox="1"/>
          <p:nvPr/>
        </p:nvSpPr>
        <p:spPr>
          <a:xfrm>
            <a:off x="1678176" y="2418063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</a:rPr>
              <a:t>POSITIVE</a:t>
            </a:r>
            <a:endParaRPr lang="zh-CN" altLang="en-US" sz="1600" b="1" dirty="0">
              <a:solidFill>
                <a:srgbClr val="00206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9FFFF0-74FB-4DDD-8780-8410228ACBF2}"/>
              </a:ext>
            </a:extLst>
          </p:cNvPr>
          <p:cNvSpPr/>
          <p:nvPr/>
        </p:nvSpPr>
        <p:spPr>
          <a:xfrm>
            <a:off x="1043269" y="3160723"/>
            <a:ext cx="2811348" cy="1519615"/>
          </a:xfrm>
          <a:prstGeom prst="rect">
            <a:avLst/>
          </a:prstGeom>
          <a:solidFill>
            <a:srgbClr val="E2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CF47488-9531-4EDB-B31F-8668DC4B7DBD}"/>
              </a:ext>
            </a:extLst>
          </p:cNvPr>
          <p:cNvSpPr/>
          <p:nvPr/>
        </p:nvSpPr>
        <p:spPr>
          <a:xfrm>
            <a:off x="583819" y="3170796"/>
            <a:ext cx="433044" cy="15196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D1489F-44C9-4989-A8A3-8C23D8D2F959}"/>
              </a:ext>
            </a:extLst>
          </p:cNvPr>
          <p:cNvSpPr txBox="1"/>
          <p:nvPr/>
        </p:nvSpPr>
        <p:spPr>
          <a:xfrm>
            <a:off x="1204392" y="5245481"/>
            <a:ext cx="1909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u="sng" dirty="0">
                <a:solidFill>
                  <a:srgbClr val="002060"/>
                </a:solidFill>
              </a:rPr>
              <a:t>User Defined Cut-off</a:t>
            </a:r>
            <a:endParaRPr lang="en-US" altLang="zh-CN" sz="14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Below Cut-off = Negative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Above Cut-off = Positive</a:t>
            </a: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2C75709-481F-4BD5-89ED-224195F39251}"/>
              </a:ext>
            </a:extLst>
          </p:cNvPr>
          <p:cNvSpPr/>
          <p:nvPr/>
        </p:nvSpPr>
        <p:spPr>
          <a:xfrm>
            <a:off x="4526512" y="3191543"/>
            <a:ext cx="220822" cy="15196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8994C0F-FF55-4735-A1B2-A4D57E26AE20}"/>
              </a:ext>
            </a:extLst>
          </p:cNvPr>
          <p:cNvSpPr/>
          <p:nvPr/>
        </p:nvSpPr>
        <p:spPr>
          <a:xfrm>
            <a:off x="4747334" y="3184320"/>
            <a:ext cx="237298" cy="151961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3E95FD73-CA88-4B33-BEE1-628B2459CD7B}"/>
              </a:ext>
            </a:extLst>
          </p:cNvPr>
          <p:cNvCxnSpPr/>
          <p:nvPr/>
        </p:nvCxnSpPr>
        <p:spPr>
          <a:xfrm>
            <a:off x="4988262" y="3184319"/>
            <a:ext cx="0" cy="151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FF3EA462-666A-4DD7-9E68-8CF1ED755FB6}"/>
              </a:ext>
            </a:extLst>
          </p:cNvPr>
          <p:cNvSpPr/>
          <p:nvPr/>
        </p:nvSpPr>
        <p:spPr>
          <a:xfrm>
            <a:off x="5000377" y="3170797"/>
            <a:ext cx="901865" cy="1519615"/>
          </a:xfrm>
          <a:prstGeom prst="rect">
            <a:avLst/>
          </a:prstGeom>
          <a:solidFill>
            <a:srgbClr val="EEA4A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132412A-D777-4308-9EBA-3A5DFBBAEA7B}"/>
              </a:ext>
            </a:extLst>
          </p:cNvPr>
          <p:cNvSpPr/>
          <p:nvPr/>
        </p:nvSpPr>
        <p:spPr>
          <a:xfrm>
            <a:off x="5899525" y="3177701"/>
            <a:ext cx="939071" cy="1519615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5A3F6895-5AC4-42EE-A796-C1EB56B43A4B}"/>
              </a:ext>
            </a:extLst>
          </p:cNvPr>
          <p:cNvSpPr/>
          <p:nvPr/>
        </p:nvSpPr>
        <p:spPr>
          <a:xfrm>
            <a:off x="6838596" y="3158651"/>
            <a:ext cx="945421" cy="151961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FD1BEB18-681F-400D-8C4C-99242491A9FF}"/>
              </a:ext>
            </a:extLst>
          </p:cNvPr>
          <p:cNvSpPr txBox="1"/>
          <p:nvPr/>
        </p:nvSpPr>
        <p:spPr>
          <a:xfrm>
            <a:off x="4522502" y="5245850"/>
            <a:ext cx="343953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u="sng" dirty="0">
                <a:solidFill>
                  <a:srgbClr val="002060"/>
                </a:solidFill>
              </a:rPr>
              <a:t>User Defined Cut-off &amp; Semi-quant Scale (5)</a:t>
            </a:r>
            <a:endParaRPr lang="en-US" altLang="zh-CN" sz="14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Negative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Trace (Negative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POSITIVE</a:t>
            </a:r>
            <a:r>
              <a:rPr lang="zh-CN" altLang="en-US" sz="1200" dirty="0"/>
              <a:t> </a:t>
            </a:r>
            <a:r>
              <a:rPr lang="en-US" altLang="zh-CN" sz="1200" b="1" dirty="0"/>
              <a:t>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POSITIVE</a:t>
            </a:r>
            <a:r>
              <a:rPr lang="zh-CN" altLang="en-US" sz="1200" dirty="0"/>
              <a:t> </a:t>
            </a:r>
            <a:r>
              <a:rPr lang="en-US" altLang="zh-CN" sz="1200" b="1" dirty="0"/>
              <a:t>++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POSITIVE</a:t>
            </a:r>
            <a:r>
              <a:rPr lang="zh-CN" altLang="en-US" sz="1200" dirty="0"/>
              <a:t> </a:t>
            </a:r>
            <a:r>
              <a:rPr lang="en-US" altLang="zh-CN" sz="1200" b="1" dirty="0"/>
              <a:t>+++</a:t>
            </a:r>
          </a:p>
          <a:p>
            <a:pPr algn="ctr"/>
            <a:endParaRPr lang="en-US" altLang="zh-CN" sz="12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C8881448-CFED-45F9-BD6A-C2206123C6A6}"/>
              </a:ext>
            </a:extLst>
          </p:cNvPr>
          <p:cNvSpPr txBox="1"/>
          <p:nvPr/>
        </p:nvSpPr>
        <p:spPr>
          <a:xfrm>
            <a:off x="8406005" y="5266278"/>
            <a:ext cx="362573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u="sng" dirty="0">
                <a:solidFill>
                  <a:srgbClr val="002060"/>
                </a:solidFill>
              </a:rPr>
              <a:t>User Defined Cut-off &amp; Quantitative Results</a:t>
            </a:r>
            <a:endParaRPr lang="en-US" altLang="zh-CN" sz="14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err="1"/>
              <a:t>iFOB</a:t>
            </a:r>
            <a:r>
              <a:rPr lang="en-US" altLang="zh-CN" sz="1200" dirty="0"/>
              <a:t> detection range: 40ng/ml – 1000ng/ml (</a:t>
            </a:r>
            <a:r>
              <a:rPr lang="en-US" altLang="zh-CN" sz="1200" dirty="0" err="1"/>
              <a:t>hHB</a:t>
            </a:r>
            <a:r>
              <a:rPr lang="en-US" altLang="zh-CN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Results below 40ng/ml reported as </a:t>
            </a:r>
          </a:p>
          <a:p>
            <a:r>
              <a:rPr lang="en-US" altLang="zh-CN" sz="1200" dirty="0"/>
              <a:t>     NEGATIVE &lt;40ng/ml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Results above 1000ng/ml reported as </a:t>
            </a:r>
          </a:p>
          <a:p>
            <a:r>
              <a:rPr lang="en-US" altLang="zh-CN" sz="1200" dirty="0"/>
              <a:t>     POSITIVE &gt;1000ng/ml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algn="ctr"/>
            <a:endParaRPr lang="en-US" altLang="zh-CN" sz="1200" dirty="0"/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9639EC86-E6A6-4C37-97C2-DE5462AA2A7E}"/>
              </a:ext>
            </a:extLst>
          </p:cNvPr>
          <p:cNvSpPr/>
          <p:nvPr/>
        </p:nvSpPr>
        <p:spPr>
          <a:xfrm>
            <a:off x="10287000" y="4179352"/>
            <a:ext cx="76200" cy="8255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流程图: 接点 86">
            <a:extLst>
              <a:ext uri="{FF2B5EF4-FFF2-40B4-BE49-F238E27FC236}">
                <a16:creationId xmlns:a16="http://schemas.microsoft.com/office/drawing/2014/main" id="{FA1FA3C1-8639-412D-B859-FFF7565425B2}"/>
              </a:ext>
            </a:extLst>
          </p:cNvPr>
          <p:cNvSpPr/>
          <p:nvPr/>
        </p:nvSpPr>
        <p:spPr>
          <a:xfrm>
            <a:off x="2241550" y="4140796"/>
            <a:ext cx="76200" cy="8255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流程图: 接点 87">
            <a:extLst>
              <a:ext uri="{FF2B5EF4-FFF2-40B4-BE49-F238E27FC236}">
                <a16:creationId xmlns:a16="http://schemas.microsoft.com/office/drawing/2014/main" id="{E649C130-12D5-4956-A1E7-1037297D073A}"/>
              </a:ext>
            </a:extLst>
          </p:cNvPr>
          <p:cNvSpPr/>
          <p:nvPr/>
        </p:nvSpPr>
        <p:spPr>
          <a:xfrm>
            <a:off x="6203950" y="4146918"/>
            <a:ext cx="76200" cy="8255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AE48C393-6793-4652-8715-0E4B5749E9D8}"/>
              </a:ext>
            </a:extLst>
          </p:cNvPr>
          <p:cNvSpPr txBox="1"/>
          <p:nvPr/>
        </p:nvSpPr>
        <p:spPr>
          <a:xfrm>
            <a:off x="5199937" y="2073837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Semi-Quantitative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B26B56D-B752-483D-9603-AD5BF9BAEBE1}"/>
              </a:ext>
            </a:extLst>
          </p:cNvPr>
          <p:cNvSpPr txBox="1"/>
          <p:nvPr/>
        </p:nvSpPr>
        <p:spPr>
          <a:xfrm>
            <a:off x="9421742" y="2087672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Quantitative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882DF087-E4F0-4747-9145-BCB15F8372C9}"/>
              </a:ext>
            </a:extLst>
          </p:cNvPr>
          <p:cNvSpPr txBox="1"/>
          <p:nvPr/>
        </p:nvSpPr>
        <p:spPr>
          <a:xfrm>
            <a:off x="5531682" y="2417934"/>
            <a:ext cx="134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</a:rPr>
              <a:t>POSITIVE (++)</a:t>
            </a:r>
            <a:endParaRPr lang="zh-CN" altLang="en-US" sz="1600" b="1" dirty="0">
              <a:solidFill>
                <a:srgbClr val="002060"/>
              </a:solidFill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1482B987-D98E-492D-99B7-CD99F5688591}"/>
              </a:ext>
            </a:extLst>
          </p:cNvPr>
          <p:cNvSpPr txBox="1"/>
          <p:nvPr/>
        </p:nvSpPr>
        <p:spPr>
          <a:xfrm>
            <a:off x="9268093" y="2432788"/>
            <a:ext cx="1968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</a:rPr>
              <a:t>POSITIVE (400ng/ml)</a:t>
            </a:r>
            <a:endParaRPr lang="zh-CN" altLang="en-US" sz="1600" b="1" dirty="0">
              <a:solidFill>
                <a:srgbClr val="002060"/>
              </a:solidFill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6E759397-6B12-4446-B3A5-BAC4C8CC9D29}"/>
              </a:ext>
            </a:extLst>
          </p:cNvPr>
          <p:cNvCxnSpPr/>
          <p:nvPr/>
        </p:nvCxnSpPr>
        <p:spPr>
          <a:xfrm>
            <a:off x="9083484" y="3191542"/>
            <a:ext cx="0" cy="151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5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69515" y="1148715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Automated Fecal Immunological Testing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0" y="2492375"/>
            <a:ext cx="12084685" cy="3107690"/>
          </a:xfrm>
          <a:prstGeom prst="flowChartDelay">
            <a:avLst/>
          </a:prstGeom>
          <a:solidFill>
            <a:srgbClr val="004A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66222" y="3723054"/>
            <a:ext cx="845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ADVANTAGES &amp; COMPAIRISON</a:t>
            </a:r>
          </a:p>
        </p:txBody>
      </p:sp>
    </p:spTree>
    <p:extLst>
      <p:ext uri="{BB962C8B-B14F-4D97-AF65-F5344CB8AC3E}">
        <p14:creationId xmlns:p14="http://schemas.microsoft.com/office/powerpoint/2010/main" val="193057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446067"/>
            <a:ext cx="12208510" cy="438603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226353" y="0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Analyzer Comparison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AA3B5CD7-2983-40A5-922E-A9B60632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7328"/>
              </p:ext>
            </p:extLst>
          </p:nvPr>
        </p:nvGraphicFramePr>
        <p:xfrm>
          <a:off x="90805" y="1023145"/>
          <a:ext cx="11993880" cy="534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470">
                  <a:extLst>
                    <a:ext uri="{9D8B030D-6E8A-4147-A177-3AD203B41FA5}">
                      <a16:colId xmlns:a16="http://schemas.microsoft.com/office/drawing/2014/main" val="3999995819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729789959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2643076203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188922299"/>
                    </a:ext>
                  </a:extLst>
                </a:gridCol>
              </a:tblGrid>
              <a:tr h="1638559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Quantitative Immunological Fecal Occult Blood Analyzers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800" b="1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endParaRPr lang="en-US" altLang="zh-CN" sz="1800" b="1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endParaRPr lang="en-US" altLang="zh-CN" sz="1800" b="1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endParaRPr lang="en-US" altLang="zh-CN" sz="1800" b="1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endParaRPr lang="en-US" altLang="zh-CN" sz="1800" b="1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AccuReader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 A100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Boditech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Ichroma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  <a:latin typeface="+mn-lt"/>
                      </a:endParaRPr>
                    </a:p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  <a:latin typeface="+mn-lt"/>
                      </a:endParaRPr>
                    </a:p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  <a:latin typeface="+mn-lt"/>
                      </a:endParaRPr>
                    </a:p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  <a:latin typeface="+mn-lt"/>
                      </a:endParaRPr>
                    </a:p>
                    <a:p>
                      <a:pPr algn="ctr"/>
                      <a:endParaRPr lang="en-US" altLang="zh-CN" sz="1800" dirty="0">
                        <a:solidFill>
                          <a:schemeClr val="lt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Eiken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OC-Sensor Diana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8800"/>
                  </a:ext>
                </a:extLst>
              </a:tr>
              <a:tr h="438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Fully Automated 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051714"/>
                  </a:ext>
                </a:extLst>
              </a:tr>
              <a:tr h="4687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Tests Per Hour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10 +/-</a:t>
                      </a:r>
                    </a:p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1400" b="0" i="1" dirty="0">
                          <a:solidFill>
                            <a:schemeClr val="tx1"/>
                          </a:solidFill>
                        </a:rPr>
                        <a:t>(Manual Operation)</a:t>
                      </a:r>
                      <a:endParaRPr lang="zh-CN" alt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4486"/>
                  </a:ext>
                </a:extLst>
              </a:tr>
              <a:tr h="364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Closed Sample System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 Yes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82956"/>
                  </a:ext>
                </a:extLst>
              </a:tr>
              <a:tr h="329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Additional Tests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6+</a:t>
                      </a:r>
                    </a:p>
                    <a:p>
                      <a:pPr algn="ctr"/>
                      <a:r>
                        <a:rPr lang="en-US" altLang="zh-CN" sz="900" b="0" i="1" dirty="0">
                          <a:solidFill>
                            <a:schemeClr val="tx1"/>
                          </a:solidFill>
                        </a:rPr>
                        <a:t>(Related Fecal Tests – Transferrin, </a:t>
                      </a:r>
                      <a:r>
                        <a:rPr lang="en-US" altLang="zh-CN" sz="900" b="0" i="1" dirty="0" err="1">
                          <a:solidFill>
                            <a:schemeClr val="tx1"/>
                          </a:solidFill>
                        </a:rPr>
                        <a:t>H.Pylori</a:t>
                      </a:r>
                      <a:r>
                        <a:rPr lang="en-US" altLang="zh-CN" sz="900" b="0" i="1" dirty="0">
                          <a:solidFill>
                            <a:schemeClr val="tx1"/>
                          </a:solidFill>
                        </a:rPr>
                        <a:t>, Calprotectin, Rota Virus, Nora Virus, Adeno Virus)</a:t>
                      </a:r>
                      <a:endParaRPr lang="zh-CN" altLang="en-US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50+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  <a:p>
                      <a:pPr algn="ctr"/>
                      <a:r>
                        <a:rPr lang="en-US" altLang="zh-CN" sz="900" b="0" i="1" dirty="0">
                          <a:solidFill>
                            <a:schemeClr val="tx1"/>
                          </a:solidFill>
                        </a:rPr>
                        <a:t>(Only designed for </a:t>
                      </a:r>
                      <a:r>
                        <a:rPr lang="en-US" altLang="zh-CN" sz="900" b="0" i="1" dirty="0" err="1">
                          <a:solidFill>
                            <a:schemeClr val="tx1"/>
                          </a:solidFill>
                        </a:rPr>
                        <a:t>iFOB</a:t>
                      </a:r>
                      <a:r>
                        <a:rPr lang="en-US" altLang="zh-CN" sz="900" b="0" i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74700"/>
                  </a:ext>
                </a:extLst>
              </a:tr>
              <a:tr h="3856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Multiple Test Parameters Per Sample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849461"/>
                  </a:ext>
                </a:extLst>
              </a:tr>
              <a:tr h="174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Reagent / Consumables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1 Collection Device (Room Temp)</a:t>
                      </a:r>
                    </a:p>
                    <a:p>
                      <a:pPr algn="ctr"/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1 Test Cassette (Room Temp)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2 Control Liquids (2-4 C)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1 Collection Device (Room Temp)</a:t>
                      </a:r>
                    </a:p>
                    <a:p>
                      <a:pPr algn="ctr"/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1 Test Cassette (Room Temp)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2 Control Liquids (2-4 C)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1 Collection Device (Room Temp)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1 Washing Solution (Room Temp)</a:t>
                      </a:r>
                    </a:p>
                    <a:p>
                      <a:pPr algn="ctr"/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1 Latex Reagent ( 2-4 C)</a:t>
                      </a:r>
                    </a:p>
                    <a:p>
                      <a:pPr algn="ctr"/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2 Control Liquids (2-4 C)</a:t>
                      </a:r>
                    </a:p>
                    <a:p>
                      <a:pPr algn="ctr"/>
                      <a:r>
                        <a:rPr lang="en-US" altLang="zh-CN" sz="1000" b="0" i="1" dirty="0">
                          <a:solidFill>
                            <a:schemeClr val="tx1"/>
                          </a:solidFill>
                        </a:rPr>
                        <a:t>1 Calibrator ( 2-4 C )</a:t>
                      </a:r>
                      <a:endParaRPr lang="zh-CN" altLang="en-US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94038"/>
                  </a:ext>
                </a:extLst>
              </a:tr>
              <a:tr h="3157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Testing Principle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Immunochromatography </a:t>
                      </a:r>
                      <a:endParaRPr lang="zh-CN" alt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</a:rPr>
                        <a:t>Immunofluorescence</a:t>
                      </a:r>
                      <a:endParaRPr lang="zh-CN" alt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</a:rPr>
                        <a:t>Immunoturbidimetric</a:t>
                      </a:r>
                      <a:endParaRPr lang="zh-CN" alt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75629"/>
                  </a:ext>
                </a:extLst>
              </a:tr>
            </a:tbl>
          </a:graphicData>
        </a:graphic>
      </p:graphicFrame>
      <p:pic>
        <p:nvPicPr>
          <p:cNvPr id="9" name="图片 8" descr="图片包含 黑色, 游戏机, 桌子, 电脑&#10;&#10;描述已自动生成">
            <a:extLst>
              <a:ext uri="{FF2B5EF4-FFF2-40B4-BE49-F238E27FC236}">
                <a16:creationId xmlns:a16="http://schemas.microsoft.com/office/drawing/2014/main" id="{C5A8AA89-ABF9-4A33-98E1-42C95AF52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7" y="1225795"/>
            <a:ext cx="1356946" cy="10674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432EF0-4C19-4051-B4CD-D48812D77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04" y="1070535"/>
            <a:ext cx="1870565" cy="13779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9908D5-27D6-426D-B229-842AF5DA8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294" y="1128395"/>
            <a:ext cx="1445401" cy="12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1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226353" y="0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Analyzer Comparison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432EF0-4C19-4051-B4CD-D48812D77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38" y="1307863"/>
            <a:ext cx="2415899" cy="17797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9908D5-27D6-426D-B229-842AF5DA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94" y="1269998"/>
            <a:ext cx="2111300" cy="184379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0875B48-C23D-4BCF-ACD2-8366DC1F9F36}"/>
              </a:ext>
            </a:extLst>
          </p:cNvPr>
          <p:cNvSpPr txBox="1"/>
          <p:nvPr/>
        </p:nvSpPr>
        <p:spPr>
          <a:xfrm>
            <a:off x="2302446" y="3388505"/>
            <a:ext cx="2501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Slow Manual Operation </a:t>
            </a:r>
          </a:p>
          <a:p>
            <a:endParaRPr lang="en-US" altLang="zh-CN" b="1" dirty="0"/>
          </a:p>
          <a:p>
            <a:r>
              <a:rPr lang="en-US" altLang="zh-CN" b="1" dirty="0"/>
              <a:t>Open Sample Container</a:t>
            </a:r>
          </a:p>
          <a:p>
            <a:endParaRPr lang="en-US" altLang="zh-CN" b="1" dirty="0"/>
          </a:p>
          <a:p>
            <a:r>
              <a:rPr lang="en-US" altLang="zh-CN" b="1" dirty="0"/>
              <a:t>Low Through-put</a:t>
            </a:r>
          </a:p>
          <a:p>
            <a:endParaRPr lang="en-US" altLang="zh-CN" b="1" dirty="0"/>
          </a:p>
          <a:p>
            <a:r>
              <a:rPr lang="en-US" altLang="zh-CN" b="1" dirty="0"/>
              <a:t>3 Day Sample Viability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916DA8-654C-4F0C-A595-72CFEABE640F}"/>
              </a:ext>
            </a:extLst>
          </p:cNvPr>
          <p:cNvSpPr txBox="1"/>
          <p:nvPr/>
        </p:nvSpPr>
        <p:spPr>
          <a:xfrm>
            <a:off x="6901856" y="3355611"/>
            <a:ext cx="438626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Complicated Equipment &amp; Maintenance</a:t>
            </a:r>
          </a:p>
          <a:p>
            <a:r>
              <a:rPr lang="en-US" altLang="zh-CN" sz="1000" i="1" dirty="0"/>
              <a:t>(Liquid pumps, valves, and tubing)</a:t>
            </a:r>
          </a:p>
          <a:p>
            <a:endParaRPr lang="en-US" altLang="zh-CN" b="1" dirty="0"/>
          </a:p>
          <a:p>
            <a:r>
              <a:rPr lang="en-US" altLang="zh-CN" b="1" dirty="0"/>
              <a:t>Expensive Temperature Controlled Reagents</a:t>
            </a:r>
          </a:p>
          <a:p>
            <a:endParaRPr lang="en-US" altLang="zh-CN" b="1" dirty="0"/>
          </a:p>
          <a:p>
            <a:r>
              <a:rPr lang="en-US" altLang="zh-CN" b="1" dirty="0" err="1"/>
              <a:t>iFOB</a:t>
            </a:r>
            <a:r>
              <a:rPr lang="en-US" altLang="zh-CN" b="1" dirty="0"/>
              <a:t> Only </a:t>
            </a:r>
          </a:p>
          <a:p>
            <a:r>
              <a:rPr lang="en-US" altLang="zh-CN" sz="1000" i="1" dirty="0"/>
              <a:t>(No other tests such as Transferrin or </a:t>
            </a:r>
            <a:r>
              <a:rPr lang="en-US" altLang="zh-CN" sz="1000" i="1" dirty="0" err="1"/>
              <a:t>H.Pylori</a:t>
            </a:r>
            <a:r>
              <a:rPr lang="en-US" altLang="zh-CN" sz="1000" i="1" dirty="0"/>
              <a:t>)</a:t>
            </a:r>
            <a:endParaRPr lang="zh-CN" altLang="en-US" sz="1000" i="1" dirty="0"/>
          </a:p>
        </p:txBody>
      </p:sp>
      <p:sp>
        <p:nvSpPr>
          <p:cNvPr id="12" name="乘号 11">
            <a:extLst>
              <a:ext uri="{FF2B5EF4-FFF2-40B4-BE49-F238E27FC236}">
                <a16:creationId xmlns:a16="http://schemas.microsoft.com/office/drawing/2014/main" id="{C1C21289-77C8-444D-B4E1-DBF04EE87C59}"/>
              </a:ext>
            </a:extLst>
          </p:cNvPr>
          <p:cNvSpPr/>
          <p:nvPr/>
        </p:nvSpPr>
        <p:spPr>
          <a:xfrm>
            <a:off x="1947210" y="3385273"/>
            <a:ext cx="355235" cy="3839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乘号 12">
            <a:extLst>
              <a:ext uri="{FF2B5EF4-FFF2-40B4-BE49-F238E27FC236}">
                <a16:creationId xmlns:a16="http://schemas.microsoft.com/office/drawing/2014/main" id="{A40A1026-56A7-451D-8D47-A61B626FB5A9}"/>
              </a:ext>
            </a:extLst>
          </p:cNvPr>
          <p:cNvSpPr/>
          <p:nvPr/>
        </p:nvSpPr>
        <p:spPr>
          <a:xfrm>
            <a:off x="1947211" y="3944216"/>
            <a:ext cx="355235" cy="3839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乘号 13">
            <a:extLst>
              <a:ext uri="{FF2B5EF4-FFF2-40B4-BE49-F238E27FC236}">
                <a16:creationId xmlns:a16="http://schemas.microsoft.com/office/drawing/2014/main" id="{92D4D85D-7B06-49E1-BD6A-1FDE718B0A9B}"/>
              </a:ext>
            </a:extLst>
          </p:cNvPr>
          <p:cNvSpPr/>
          <p:nvPr/>
        </p:nvSpPr>
        <p:spPr>
          <a:xfrm>
            <a:off x="1947211" y="4478641"/>
            <a:ext cx="355235" cy="3839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乘号 14">
            <a:extLst>
              <a:ext uri="{FF2B5EF4-FFF2-40B4-BE49-F238E27FC236}">
                <a16:creationId xmlns:a16="http://schemas.microsoft.com/office/drawing/2014/main" id="{22A1D62E-530B-422E-AFC2-593CBBC7A4E3}"/>
              </a:ext>
            </a:extLst>
          </p:cNvPr>
          <p:cNvSpPr/>
          <p:nvPr/>
        </p:nvSpPr>
        <p:spPr>
          <a:xfrm>
            <a:off x="6558157" y="3350685"/>
            <a:ext cx="355235" cy="3839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乘号 15">
            <a:extLst>
              <a:ext uri="{FF2B5EF4-FFF2-40B4-BE49-F238E27FC236}">
                <a16:creationId xmlns:a16="http://schemas.microsoft.com/office/drawing/2014/main" id="{1F8DFCA2-853A-4553-96A2-36FF43F4A4C4}"/>
              </a:ext>
            </a:extLst>
          </p:cNvPr>
          <p:cNvSpPr/>
          <p:nvPr/>
        </p:nvSpPr>
        <p:spPr>
          <a:xfrm>
            <a:off x="6577891" y="4024095"/>
            <a:ext cx="355235" cy="3839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乘号 16">
            <a:extLst>
              <a:ext uri="{FF2B5EF4-FFF2-40B4-BE49-F238E27FC236}">
                <a16:creationId xmlns:a16="http://schemas.microsoft.com/office/drawing/2014/main" id="{EBD0DFE3-11FC-4DAD-988E-B08E7651E3F8}"/>
              </a:ext>
            </a:extLst>
          </p:cNvPr>
          <p:cNvSpPr/>
          <p:nvPr/>
        </p:nvSpPr>
        <p:spPr>
          <a:xfrm>
            <a:off x="6577891" y="4582405"/>
            <a:ext cx="355235" cy="3839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乘号 17">
            <a:extLst>
              <a:ext uri="{FF2B5EF4-FFF2-40B4-BE49-F238E27FC236}">
                <a16:creationId xmlns:a16="http://schemas.microsoft.com/office/drawing/2014/main" id="{F8598422-0AF1-4B00-A759-2444C66EBB9E}"/>
              </a:ext>
            </a:extLst>
          </p:cNvPr>
          <p:cNvSpPr/>
          <p:nvPr/>
        </p:nvSpPr>
        <p:spPr>
          <a:xfrm>
            <a:off x="1947209" y="5011777"/>
            <a:ext cx="355235" cy="3839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92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226353" y="0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Analyzer Comparison</a:t>
            </a:r>
          </a:p>
        </p:txBody>
      </p:sp>
      <p:pic>
        <p:nvPicPr>
          <p:cNvPr id="18" name="图片 17" descr="图片包含 黑色, 游戏机, 桌子, 电脑&#10;&#10;描述已自动生成">
            <a:extLst>
              <a:ext uri="{FF2B5EF4-FFF2-40B4-BE49-F238E27FC236}">
                <a16:creationId xmlns:a16="http://schemas.microsoft.com/office/drawing/2014/main" id="{3D2A711E-5A0E-4EB5-9C30-5B614CBDD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04" y="2088680"/>
            <a:ext cx="3710807" cy="2919169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78490771-4572-4604-83F7-0C9662D18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2362">
            <a:off x="10456728" y="4628438"/>
            <a:ext cx="1096896" cy="1844457"/>
          </a:xfrm>
          <a:prstGeom prst="rect">
            <a:avLst/>
          </a:prstGeom>
          <a:noFill/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E61ECF9-3BAA-4173-92ED-F25ADF20AC70}"/>
              </a:ext>
            </a:extLst>
          </p:cNvPr>
          <p:cNvSpPr txBox="1"/>
          <p:nvPr/>
        </p:nvSpPr>
        <p:spPr>
          <a:xfrm>
            <a:off x="5675565" y="1780487"/>
            <a:ext cx="474464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High Throughput Automation – 100 Tests/Hours</a:t>
            </a:r>
          </a:p>
          <a:p>
            <a:endParaRPr lang="en-US" altLang="zh-CN" b="1" dirty="0"/>
          </a:p>
          <a:p>
            <a:r>
              <a:rPr lang="en-US" altLang="zh-CN" b="1" dirty="0"/>
              <a:t>Quantitative &amp; Semi-Quantitative Results</a:t>
            </a:r>
          </a:p>
          <a:p>
            <a:endParaRPr lang="en-US" altLang="zh-CN" b="1" dirty="0"/>
          </a:p>
          <a:p>
            <a:r>
              <a:rPr lang="en-US" altLang="zh-CN" b="1" dirty="0"/>
              <a:t>Simple to Operate and Maintain </a:t>
            </a:r>
          </a:p>
          <a:p>
            <a:r>
              <a:rPr lang="en-US" altLang="zh-CN" sz="1200" b="1" i="1" dirty="0"/>
              <a:t>(No pumps or liquids)</a:t>
            </a:r>
          </a:p>
          <a:p>
            <a:endParaRPr lang="en-US" altLang="zh-CN" b="1" dirty="0"/>
          </a:p>
          <a:p>
            <a:r>
              <a:rPr lang="en-US" altLang="zh-CN" b="1" dirty="0"/>
              <a:t>Completely Sealed Sample and Testing Device</a:t>
            </a:r>
          </a:p>
          <a:p>
            <a:endParaRPr lang="en-US" altLang="zh-CN" b="1" dirty="0"/>
          </a:p>
          <a:p>
            <a:r>
              <a:rPr lang="en-US" altLang="zh-CN" b="1" dirty="0"/>
              <a:t>Long-life Reagents</a:t>
            </a:r>
          </a:p>
          <a:p>
            <a:r>
              <a:rPr lang="en-US" altLang="zh-CN" sz="1200" b="1" i="1" dirty="0"/>
              <a:t>(3 Years Room Temperature)</a:t>
            </a:r>
          </a:p>
          <a:p>
            <a:endParaRPr lang="en-US" altLang="zh-CN" b="1" dirty="0"/>
          </a:p>
          <a:p>
            <a:r>
              <a:rPr lang="en-US" altLang="zh-CN" b="1" dirty="0"/>
              <a:t>Multiple Fecal Tests on Single Platform</a:t>
            </a:r>
          </a:p>
          <a:p>
            <a:endParaRPr lang="en-US" altLang="zh-CN" b="1" dirty="0"/>
          </a:p>
          <a:p>
            <a:r>
              <a:rPr lang="en-US" altLang="zh-CN" b="1" dirty="0"/>
              <a:t>8 Day Sample Viability</a:t>
            </a:r>
          </a:p>
          <a:p>
            <a:endParaRPr lang="en-US" altLang="zh-CN" b="1" dirty="0"/>
          </a:p>
          <a:p>
            <a:r>
              <a:rPr lang="en-US" altLang="zh-CN" b="1" dirty="0"/>
              <a:t>24 Month Reagent Viability (Room Temp)</a:t>
            </a:r>
          </a:p>
          <a:p>
            <a:endParaRPr lang="en-US" altLang="zh-CN" dirty="0"/>
          </a:p>
          <a:p>
            <a:br>
              <a:rPr lang="en-US" altLang="zh-CN" dirty="0"/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加号 4">
            <a:extLst>
              <a:ext uri="{FF2B5EF4-FFF2-40B4-BE49-F238E27FC236}">
                <a16:creationId xmlns:a16="http://schemas.microsoft.com/office/drawing/2014/main" id="{95B75ACD-00D0-4A85-B41D-37FFA1F1E636}"/>
              </a:ext>
            </a:extLst>
          </p:cNvPr>
          <p:cNvSpPr/>
          <p:nvPr/>
        </p:nvSpPr>
        <p:spPr>
          <a:xfrm>
            <a:off x="5405850" y="1824272"/>
            <a:ext cx="269715" cy="28945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加号 16">
            <a:extLst>
              <a:ext uri="{FF2B5EF4-FFF2-40B4-BE49-F238E27FC236}">
                <a16:creationId xmlns:a16="http://schemas.microsoft.com/office/drawing/2014/main" id="{ED1D2A0E-728B-4625-82DF-389658E6D8AF}"/>
              </a:ext>
            </a:extLst>
          </p:cNvPr>
          <p:cNvSpPr/>
          <p:nvPr/>
        </p:nvSpPr>
        <p:spPr>
          <a:xfrm>
            <a:off x="5405850" y="2397691"/>
            <a:ext cx="269715" cy="28945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加号 19">
            <a:extLst>
              <a:ext uri="{FF2B5EF4-FFF2-40B4-BE49-F238E27FC236}">
                <a16:creationId xmlns:a16="http://schemas.microsoft.com/office/drawing/2014/main" id="{5F3071C2-98D9-4B2F-B0BB-4CE87AFFDAC7}"/>
              </a:ext>
            </a:extLst>
          </p:cNvPr>
          <p:cNvSpPr/>
          <p:nvPr/>
        </p:nvSpPr>
        <p:spPr>
          <a:xfrm>
            <a:off x="5405849" y="2936599"/>
            <a:ext cx="269715" cy="28945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加号 20">
            <a:extLst>
              <a:ext uri="{FF2B5EF4-FFF2-40B4-BE49-F238E27FC236}">
                <a16:creationId xmlns:a16="http://schemas.microsoft.com/office/drawing/2014/main" id="{86AD5E42-7190-459E-BE89-9CCA8215D6B4}"/>
              </a:ext>
            </a:extLst>
          </p:cNvPr>
          <p:cNvSpPr/>
          <p:nvPr/>
        </p:nvSpPr>
        <p:spPr>
          <a:xfrm>
            <a:off x="5405849" y="3665661"/>
            <a:ext cx="269715" cy="28945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加号 21">
            <a:extLst>
              <a:ext uri="{FF2B5EF4-FFF2-40B4-BE49-F238E27FC236}">
                <a16:creationId xmlns:a16="http://schemas.microsoft.com/office/drawing/2014/main" id="{65B0094B-09E2-49E0-88B2-DD0F058B33CE}"/>
              </a:ext>
            </a:extLst>
          </p:cNvPr>
          <p:cNvSpPr/>
          <p:nvPr/>
        </p:nvSpPr>
        <p:spPr>
          <a:xfrm>
            <a:off x="5405849" y="4221085"/>
            <a:ext cx="269715" cy="28945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加号 22">
            <a:extLst>
              <a:ext uri="{FF2B5EF4-FFF2-40B4-BE49-F238E27FC236}">
                <a16:creationId xmlns:a16="http://schemas.microsoft.com/office/drawing/2014/main" id="{4B3D380D-13C1-404E-919D-9E2655CA8057}"/>
              </a:ext>
            </a:extLst>
          </p:cNvPr>
          <p:cNvSpPr/>
          <p:nvPr/>
        </p:nvSpPr>
        <p:spPr>
          <a:xfrm>
            <a:off x="5405849" y="4937268"/>
            <a:ext cx="269715" cy="28945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加号 23">
            <a:extLst>
              <a:ext uri="{FF2B5EF4-FFF2-40B4-BE49-F238E27FC236}">
                <a16:creationId xmlns:a16="http://schemas.microsoft.com/office/drawing/2014/main" id="{B59CBC1E-D8DB-43BE-A066-91F3ACBD78D5}"/>
              </a:ext>
            </a:extLst>
          </p:cNvPr>
          <p:cNvSpPr/>
          <p:nvPr/>
        </p:nvSpPr>
        <p:spPr>
          <a:xfrm>
            <a:off x="5405848" y="5480306"/>
            <a:ext cx="269715" cy="28945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DCF1B52-355A-473F-8A89-EF54AD0C2E98}"/>
              </a:ext>
            </a:extLst>
          </p:cNvPr>
          <p:cNvSpPr txBox="1"/>
          <p:nvPr/>
        </p:nvSpPr>
        <p:spPr>
          <a:xfrm>
            <a:off x="305407" y="1219894"/>
            <a:ext cx="7517765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B66"/>
                </a:solidFill>
              </a:rPr>
              <a:t>The </a:t>
            </a:r>
            <a:r>
              <a:rPr lang="en-US" altLang="zh-CN" sz="2400" b="1" dirty="0" err="1">
                <a:solidFill>
                  <a:srgbClr val="000B66"/>
                </a:solidFill>
              </a:rPr>
              <a:t>Accu</a:t>
            </a:r>
            <a:r>
              <a:rPr lang="en-US" altLang="zh-CN" sz="2400" b="1" dirty="0">
                <a:solidFill>
                  <a:srgbClr val="000B66"/>
                </a:solidFill>
              </a:rPr>
              <a:t>-Reader A100</a:t>
            </a:r>
          </a:p>
          <a:p>
            <a:r>
              <a:rPr lang="en-US" altLang="zh-CN" sz="3200" b="1" dirty="0">
                <a:solidFill>
                  <a:srgbClr val="00B050"/>
                </a:solidFill>
              </a:rPr>
              <a:t>Advantage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F65E58-E035-481F-8798-1F0ABD4A883D}"/>
              </a:ext>
            </a:extLst>
          </p:cNvPr>
          <p:cNvSpPr/>
          <p:nvPr/>
        </p:nvSpPr>
        <p:spPr>
          <a:xfrm>
            <a:off x="830690" y="4959114"/>
            <a:ext cx="3643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</a:rPr>
              <a:t>Improved Standardization, </a:t>
            </a:r>
          </a:p>
          <a:p>
            <a:pPr algn="ctr"/>
            <a:r>
              <a:rPr lang="en-US" altLang="zh-CN" sz="2400" b="1" dirty="0">
                <a:solidFill>
                  <a:srgbClr val="00B050"/>
                </a:solidFill>
              </a:rPr>
              <a:t>Efficiency &amp; Precision.</a:t>
            </a:r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CFC5937A-9109-4867-A2AD-35C91AA938A4}"/>
              </a:ext>
            </a:extLst>
          </p:cNvPr>
          <p:cNvSpPr/>
          <p:nvPr/>
        </p:nvSpPr>
        <p:spPr>
          <a:xfrm>
            <a:off x="5405848" y="6030255"/>
            <a:ext cx="269715" cy="289450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流程图: 延期 10"/>
          <p:cNvSpPr/>
          <p:nvPr/>
        </p:nvSpPr>
        <p:spPr>
          <a:xfrm>
            <a:off x="0" y="2492375"/>
            <a:ext cx="12084685" cy="3107690"/>
          </a:xfrm>
          <a:prstGeom prst="flowChartDelay">
            <a:avLst/>
          </a:prstGeom>
          <a:solidFill>
            <a:srgbClr val="004A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延期 9"/>
          <p:cNvSpPr/>
          <p:nvPr/>
        </p:nvSpPr>
        <p:spPr>
          <a:xfrm>
            <a:off x="0" y="2492375"/>
            <a:ext cx="9233535" cy="3209925"/>
          </a:xfrm>
          <a:prstGeom prst="flowChartDelay">
            <a:avLst/>
          </a:prstGeom>
          <a:solidFill>
            <a:srgbClr val="00369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流程图: 延期 2"/>
          <p:cNvSpPr/>
          <p:nvPr/>
        </p:nvSpPr>
        <p:spPr>
          <a:xfrm>
            <a:off x="0" y="2492375"/>
            <a:ext cx="6009640" cy="3296920"/>
          </a:xfrm>
          <a:prstGeom prst="flowChartDelay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2875" y="3592830"/>
            <a:ext cx="5170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COLORECTAL CANCER SCREENING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5550" y="3759200"/>
            <a:ext cx="2253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OPERATIONS &amp; TESTING PRINCIPLE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561830" y="3759200"/>
            <a:ext cx="2253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FUNCTIONALITY &amp;  COMPAIRISON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AA5BEC-0550-45B2-8C06-D6424D40BEDB}"/>
              </a:ext>
            </a:extLst>
          </p:cNvPr>
          <p:cNvSpPr txBox="1"/>
          <p:nvPr/>
        </p:nvSpPr>
        <p:spPr>
          <a:xfrm>
            <a:off x="2469515" y="1148715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Automated Fecal Immunological Testing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F9053D1F-F8E6-4B95-BA85-49B683FF2877}"/>
              </a:ext>
            </a:extLst>
          </p:cNvPr>
          <p:cNvSpPr txBox="1"/>
          <p:nvPr/>
        </p:nvSpPr>
        <p:spPr>
          <a:xfrm>
            <a:off x="457200" y="1326696"/>
            <a:ext cx="392654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B65"/>
                </a:solidFill>
              </a:rPr>
              <a:t>Globally</a:t>
            </a:r>
            <a:r>
              <a:rPr lang="en-US" altLang="zh-CN" dirty="0">
                <a:solidFill>
                  <a:srgbClr val="000B65"/>
                </a:solidFill>
              </a:rPr>
              <a:t>, CRC is the </a:t>
            </a:r>
            <a:r>
              <a:rPr lang="en-US" altLang="zh-CN" sz="2400" b="1" dirty="0">
                <a:solidFill>
                  <a:srgbClr val="000B65"/>
                </a:solidFill>
              </a:rPr>
              <a:t>third</a:t>
            </a:r>
            <a:r>
              <a:rPr lang="en-US" altLang="zh-CN" dirty="0">
                <a:solidFill>
                  <a:srgbClr val="000B65"/>
                </a:solidFill>
              </a:rPr>
              <a:t> most commonly diagnosed</a:t>
            </a:r>
            <a:r>
              <a:rPr lang="en-US" altLang="zh-CN" b="1" dirty="0">
                <a:solidFill>
                  <a:srgbClr val="000B65"/>
                </a:solidFill>
              </a:rPr>
              <a:t> </a:t>
            </a:r>
            <a:r>
              <a:rPr lang="en-US" altLang="zh-CN" sz="2400" b="1" dirty="0">
                <a:solidFill>
                  <a:srgbClr val="000B65"/>
                </a:solidFill>
              </a:rPr>
              <a:t>cancer</a:t>
            </a:r>
            <a:r>
              <a:rPr lang="en-US" altLang="zh-CN" dirty="0">
                <a:solidFill>
                  <a:srgbClr val="000B65"/>
                </a:solidFill>
              </a:rPr>
              <a:t> in males and the </a:t>
            </a:r>
            <a:r>
              <a:rPr lang="en-US" altLang="zh-CN" sz="2400" b="1" dirty="0">
                <a:solidFill>
                  <a:srgbClr val="000B65"/>
                </a:solidFill>
              </a:rPr>
              <a:t>second</a:t>
            </a:r>
            <a:r>
              <a:rPr lang="en-US" altLang="zh-CN" dirty="0">
                <a:solidFill>
                  <a:srgbClr val="000B65"/>
                </a:solidFill>
              </a:rPr>
              <a:t> in females.</a:t>
            </a:r>
          </a:p>
          <a:p>
            <a:endParaRPr lang="en-US" altLang="zh-CN" dirty="0">
              <a:solidFill>
                <a:srgbClr val="000B65"/>
              </a:solidFill>
            </a:endParaRPr>
          </a:p>
          <a:p>
            <a:r>
              <a:rPr lang="en-US" altLang="zh-CN" dirty="0">
                <a:solidFill>
                  <a:srgbClr val="000B65"/>
                </a:solidFill>
              </a:rPr>
              <a:t>With </a:t>
            </a:r>
            <a:r>
              <a:rPr lang="en-US" altLang="zh-CN" sz="2400" b="1" dirty="0">
                <a:solidFill>
                  <a:srgbClr val="000B65"/>
                </a:solidFill>
              </a:rPr>
              <a:t>1.8 million new cases</a:t>
            </a:r>
            <a:r>
              <a:rPr lang="en-US" altLang="zh-CN" dirty="0">
                <a:solidFill>
                  <a:srgbClr val="000B65"/>
                </a:solidFill>
              </a:rPr>
              <a:t> and almost </a:t>
            </a:r>
            <a:r>
              <a:rPr lang="en-US" altLang="zh-CN" sz="2400" b="1" dirty="0">
                <a:solidFill>
                  <a:srgbClr val="000B65"/>
                </a:solidFill>
              </a:rPr>
              <a:t>861,000 deaths </a:t>
            </a:r>
            <a:r>
              <a:rPr lang="en-US" altLang="zh-CN" dirty="0">
                <a:solidFill>
                  <a:srgbClr val="000B65"/>
                </a:solidFill>
              </a:rPr>
              <a:t>in 2018 according to the World Health Organization GLOBOCAN database.</a:t>
            </a:r>
            <a:endParaRPr lang="zh-CN" altLang="en-US" dirty="0">
              <a:solidFill>
                <a:srgbClr val="000B65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3A6B8A-ABA3-4B3C-B85C-84C7F35001E0}"/>
              </a:ext>
            </a:extLst>
          </p:cNvPr>
          <p:cNvSpPr txBox="1"/>
          <p:nvPr/>
        </p:nvSpPr>
        <p:spPr>
          <a:xfrm>
            <a:off x="4674235" y="20902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Preventative Colorectal Cancer Screening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Save Money, Save Lives.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06CCA3-5EA1-4B39-8DDD-660035FA4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56"/>
          <a:stretch/>
        </p:blipFill>
        <p:spPr>
          <a:xfrm>
            <a:off x="5303566" y="1424238"/>
            <a:ext cx="6781119" cy="4499429"/>
          </a:xfrm>
          <a:prstGeom prst="rect">
            <a:avLst/>
          </a:prstGeom>
        </p:spPr>
      </p:pic>
      <p:pic>
        <p:nvPicPr>
          <p:cNvPr id="1026" name="Picture 2" descr="Image result for colon cancer">
            <a:extLst>
              <a:ext uri="{FF2B5EF4-FFF2-40B4-BE49-F238E27FC236}">
                <a16:creationId xmlns:a16="http://schemas.microsoft.com/office/drawing/2014/main" id="{4AFA3B1A-A0BB-4275-9997-90571E29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8927"/>
            <a:ext cx="5750082" cy="17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F9053D1F-F8E6-4B95-BA85-49B683FF2877}"/>
              </a:ext>
            </a:extLst>
          </p:cNvPr>
          <p:cNvSpPr txBox="1"/>
          <p:nvPr/>
        </p:nvSpPr>
        <p:spPr>
          <a:xfrm>
            <a:off x="272971" y="1278491"/>
            <a:ext cx="66764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B65"/>
                </a:solidFill>
              </a:rPr>
              <a:t>Colon cancer, </a:t>
            </a:r>
            <a:r>
              <a:rPr lang="en-US" altLang="zh-CN" dirty="0"/>
              <a:t>when detected early, </a:t>
            </a:r>
            <a:r>
              <a:rPr lang="en-US" altLang="zh-CN" sz="2400" b="1" dirty="0">
                <a:solidFill>
                  <a:srgbClr val="000B66"/>
                </a:solidFill>
              </a:rPr>
              <a:t>is highly treatable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Proper </a:t>
            </a:r>
            <a:r>
              <a:rPr lang="en-US" altLang="zh-CN" b="1" dirty="0">
                <a:solidFill>
                  <a:srgbClr val="010C66"/>
                </a:solidFill>
              </a:rPr>
              <a:t>screening can discover </a:t>
            </a:r>
            <a:r>
              <a:rPr lang="en-US" altLang="zh-CN" dirty="0"/>
              <a:t>precancerous </a:t>
            </a:r>
            <a:r>
              <a:rPr lang="en-US" altLang="zh-CN" b="1" dirty="0">
                <a:solidFill>
                  <a:srgbClr val="000B65"/>
                </a:solidFill>
              </a:rPr>
              <a:t>polyps or early stage colon cancer</a:t>
            </a:r>
            <a:r>
              <a:rPr lang="en-US" altLang="zh-CN" dirty="0"/>
              <a:t> and result in curative treatment.</a:t>
            </a:r>
            <a:endParaRPr lang="en-US" altLang="zh-CN" sz="1100" i="1" dirty="0"/>
          </a:p>
          <a:p>
            <a:r>
              <a:rPr lang="en-US" altLang="zh-CN" sz="1100" i="1" dirty="0"/>
              <a:t>Joanna Lewis, PharmD, MBA</a:t>
            </a:r>
          </a:p>
          <a:p>
            <a:r>
              <a:rPr lang="en-US" altLang="zh-CN" sz="1100" i="1" dirty="0" err="1"/>
              <a:t>Pharmacytimes</a:t>
            </a:r>
            <a:r>
              <a:rPr lang="en-US" altLang="zh-CN" sz="1100" i="1" dirty="0"/>
              <a:t> July,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2017</a:t>
            </a:r>
            <a:endParaRPr lang="zh-CN" altLang="en-US" sz="1100" i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103FCB-1756-468F-A3CE-B2A3D4B1ED47}"/>
              </a:ext>
            </a:extLst>
          </p:cNvPr>
          <p:cNvSpPr txBox="1"/>
          <p:nvPr/>
        </p:nvSpPr>
        <p:spPr>
          <a:xfrm>
            <a:off x="183102" y="4591156"/>
            <a:ext cx="19716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i="1" baseline="30000" dirty="0"/>
              <a:t>4,5,6,7</a:t>
            </a:r>
            <a:r>
              <a:rPr lang="en-US" altLang="zh-CN" sz="900" i="1" dirty="0"/>
              <a:t>Lansdorp-Vogelhaar I, van </a:t>
            </a:r>
            <a:r>
              <a:rPr lang="en-US" altLang="zh-CN" sz="900" i="1" dirty="0" err="1"/>
              <a:t>Ballegooijen</a:t>
            </a:r>
            <a:r>
              <a:rPr lang="en-US" altLang="zh-CN" sz="900" i="1" dirty="0"/>
              <a:t> M, </a:t>
            </a:r>
            <a:r>
              <a:rPr lang="en-US" altLang="zh-CN" sz="900" i="1" dirty="0" err="1"/>
              <a:t>Zauber</a:t>
            </a:r>
            <a:r>
              <a:rPr lang="en-US" altLang="zh-CN" sz="900" i="1" dirty="0"/>
              <a:t> AG, </a:t>
            </a:r>
            <a:r>
              <a:rPr lang="en-US" altLang="zh-CN" sz="900" i="1" dirty="0" err="1"/>
              <a:t>Habbema</a:t>
            </a:r>
            <a:r>
              <a:rPr lang="en-US" altLang="zh-CN" sz="900" i="1" dirty="0"/>
              <a:t> JD, </a:t>
            </a:r>
            <a:r>
              <a:rPr lang="en-US" altLang="zh-CN" sz="900" i="1" dirty="0" err="1"/>
              <a:t>Kuipers</a:t>
            </a:r>
            <a:r>
              <a:rPr lang="en-US" altLang="zh-CN" sz="900" i="1" dirty="0"/>
              <a:t> EJ. Effect of rising chemotherapy costs on the cost savings of colorectal cancer screening. J Natl Cancer Inst. 2009;101(20):1412-22</a:t>
            </a:r>
            <a:endParaRPr lang="zh-CN" altLang="en-US" sz="900" i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AB23A8-CE41-4F6D-92B6-650F29D8D25F}"/>
              </a:ext>
            </a:extLst>
          </p:cNvPr>
          <p:cNvSpPr txBox="1"/>
          <p:nvPr/>
        </p:nvSpPr>
        <p:spPr>
          <a:xfrm>
            <a:off x="4674235" y="20902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Preventative Colorectal Cancer Screening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Save Money, Save Lives.</a:t>
            </a:r>
          </a:p>
        </p:txBody>
      </p:sp>
      <p:pic>
        <p:nvPicPr>
          <p:cNvPr id="13" name="图片 12" descr="图片包含 屏幕截图&#10;&#10;描述已自动生成">
            <a:extLst>
              <a:ext uri="{FF2B5EF4-FFF2-40B4-BE49-F238E27FC236}">
                <a16:creationId xmlns:a16="http://schemas.microsoft.com/office/drawing/2014/main" id="{DCF6C91D-9D06-41F6-950F-13EB6AF82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27" y="2855639"/>
            <a:ext cx="5338505" cy="329745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8E260D6-D314-44A4-ADC3-87EF5397A596}"/>
              </a:ext>
            </a:extLst>
          </p:cNvPr>
          <p:cNvSpPr/>
          <p:nvPr/>
        </p:nvSpPr>
        <p:spPr>
          <a:xfrm>
            <a:off x="194343" y="3133671"/>
            <a:ext cx="21435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EB9720"/>
                </a:solidFill>
              </a:rPr>
              <a:t>Five Year </a:t>
            </a:r>
          </a:p>
          <a:p>
            <a:r>
              <a:rPr lang="en-US" altLang="zh-CN" sz="2800" b="1" dirty="0">
                <a:solidFill>
                  <a:srgbClr val="EB9720"/>
                </a:solidFill>
              </a:rPr>
              <a:t>Colon Cancer</a:t>
            </a:r>
          </a:p>
          <a:p>
            <a:r>
              <a:rPr lang="en-US" altLang="zh-CN" sz="2800" b="1" dirty="0">
                <a:solidFill>
                  <a:srgbClr val="EB9720"/>
                </a:solidFill>
              </a:rPr>
              <a:t>Survival Rate</a:t>
            </a:r>
            <a:endParaRPr lang="zh-CN" altLang="en-US" sz="2800" dirty="0">
              <a:solidFill>
                <a:srgbClr val="EB972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B04B1E-5D3B-4A10-8CDB-392E3405E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990" y="1726642"/>
            <a:ext cx="4763039" cy="32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F9053D1F-F8E6-4B95-BA85-49B683FF2877}"/>
              </a:ext>
            </a:extLst>
          </p:cNvPr>
          <p:cNvSpPr txBox="1"/>
          <p:nvPr/>
        </p:nvSpPr>
        <p:spPr>
          <a:xfrm>
            <a:off x="323100" y="1550276"/>
            <a:ext cx="75177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B65"/>
                </a:solidFill>
              </a:rPr>
              <a:t>Fecal immunochemical tests </a:t>
            </a:r>
            <a:r>
              <a:rPr lang="en-US" altLang="zh-CN" sz="1600" dirty="0">
                <a:solidFill>
                  <a:srgbClr val="000B65"/>
                </a:solidFill>
              </a:rPr>
              <a:t>(FITs) for hemoglobin </a:t>
            </a:r>
            <a:r>
              <a:rPr lang="en-US" altLang="zh-CN" sz="2400" b="1" dirty="0">
                <a:solidFill>
                  <a:srgbClr val="000B65"/>
                </a:solidFill>
              </a:rPr>
              <a:t>represent a major advance </a:t>
            </a:r>
            <a:r>
              <a:rPr lang="en-US" altLang="zh-CN" sz="1600" dirty="0">
                <a:solidFill>
                  <a:srgbClr val="000B65"/>
                </a:solidFill>
              </a:rPr>
              <a:t>over guaiac-based fecal occult blood tests (GFOBTs) </a:t>
            </a:r>
            <a:r>
              <a:rPr lang="en-US" altLang="zh-CN" sz="2000" b="1" dirty="0">
                <a:solidFill>
                  <a:srgbClr val="000B65"/>
                </a:solidFill>
              </a:rPr>
              <a:t>for colorectal cancer screening.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B65"/>
                </a:solidFill>
              </a:rPr>
              <a:t>FITs increase the detection rates of cancer </a:t>
            </a:r>
            <a:r>
              <a:rPr lang="en-US" altLang="zh-CN" sz="1600" dirty="0"/>
              <a:t>and advanced adenoma compared with early-generation GFOBTs, and do so </a:t>
            </a:r>
            <a:r>
              <a:rPr lang="en-US" altLang="zh-CN" sz="2000" b="1" dirty="0">
                <a:solidFill>
                  <a:srgbClr val="000B65"/>
                </a:solidFill>
              </a:rPr>
              <a:t>without the unacceptably high number of colonoscopies </a:t>
            </a:r>
            <a:r>
              <a:rPr lang="en-US" altLang="zh-CN" sz="1600" dirty="0"/>
              <a:t>that high-sensitivity GFOBTs generate.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B65"/>
                </a:solidFill>
              </a:rPr>
              <a:t>FITs are simpler to use </a:t>
            </a:r>
            <a:r>
              <a:rPr lang="en-US" altLang="zh-CN" sz="1600" dirty="0">
                <a:solidFill>
                  <a:srgbClr val="000B65"/>
                </a:solidFill>
              </a:rPr>
              <a:t>than GFOBTs, they </a:t>
            </a:r>
            <a:r>
              <a:rPr lang="en-US" altLang="zh-CN" sz="2000" b="1" dirty="0">
                <a:solidFill>
                  <a:srgbClr val="000B65"/>
                </a:solidFill>
              </a:rPr>
              <a:t>improve rates of patient participation</a:t>
            </a:r>
            <a:r>
              <a:rPr lang="en-US" altLang="zh-CN" sz="1600" dirty="0">
                <a:solidFill>
                  <a:srgbClr val="000B65"/>
                </a:solidFill>
              </a:rPr>
              <a:t>, and their cut-off points for positive versus negative tests can be modified.</a:t>
            </a:r>
          </a:p>
          <a:p>
            <a:endParaRPr lang="en-US" altLang="zh-CN" sz="1400" i="1" dirty="0"/>
          </a:p>
          <a:p>
            <a:r>
              <a:rPr lang="en-US" altLang="zh-CN" sz="1200" i="1" dirty="0">
                <a:hlinkClick r:id="rId3" tooltip="Nature clinical practice. Gastroenterology &amp; hepatolog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 Clin </a:t>
            </a:r>
            <a:r>
              <a:rPr lang="en-US" altLang="zh-CN" sz="1200" i="1" dirty="0" err="1">
                <a:hlinkClick r:id="rId3" tooltip="Nature clinical practice. Gastroenterology &amp; hepatolog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</a:t>
            </a:r>
            <a:r>
              <a:rPr lang="en-US" altLang="zh-CN" sz="1200" i="1" dirty="0">
                <a:hlinkClick r:id="rId3" tooltip="Nature clinical practice. Gastroenterology &amp; hepatolog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Gastroenterol </a:t>
            </a:r>
            <a:r>
              <a:rPr lang="en-US" altLang="zh-CN" sz="1200" i="1" dirty="0" err="1">
                <a:hlinkClick r:id="rId3" tooltip="Nature clinical practice. Gastroenterology &amp; hepatolog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Hepatol</a:t>
            </a:r>
            <a:r>
              <a:rPr lang="en-US" altLang="zh-CN" sz="1200" i="1" dirty="0">
                <a:hlinkClick r:id="rId3" tooltip="Nature clinical practice. Gastroenterology &amp; hepatolog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zh-CN" sz="1200" i="1" dirty="0"/>
              <a:t> 2009 Mar;6(3):140-1. </a:t>
            </a:r>
            <a:r>
              <a:rPr lang="en-US" altLang="zh-CN" sz="1200" i="1" dirty="0" err="1"/>
              <a:t>doi</a:t>
            </a:r>
            <a:r>
              <a:rPr lang="en-US" altLang="zh-CN" sz="1200" i="1" dirty="0"/>
              <a:t>: 10.1038/ncpgasthep1358. </a:t>
            </a:r>
            <a:r>
              <a:rPr lang="en-US" altLang="zh-CN" sz="1200" i="1" dirty="0" err="1"/>
              <a:t>Epub</a:t>
            </a:r>
            <a:r>
              <a:rPr lang="en-US" altLang="zh-CN" sz="1200" i="1" dirty="0"/>
              <a:t> 2009 Jan 27.</a:t>
            </a:r>
            <a:endParaRPr lang="zh-CN" altLang="en-US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3A6B8A-ABA3-4B3C-B85C-84C7F35001E0}"/>
              </a:ext>
            </a:extLst>
          </p:cNvPr>
          <p:cNvSpPr txBox="1"/>
          <p:nvPr/>
        </p:nvSpPr>
        <p:spPr>
          <a:xfrm>
            <a:off x="4797079" y="-43180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Preventative Colorectal Cancer Screening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FIT: the perfect combination of Accuracy and Economy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B59F53-0A2E-4F22-9CA4-CF43E9E8C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00" y="1620274"/>
            <a:ext cx="3090730" cy="2671863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58ED443A-9C38-48F5-92F0-3B24B72A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9129" y="4710145"/>
            <a:ext cx="1167944" cy="11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>
            <a:extLst>
              <a:ext uri="{FF2B5EF4-FFF2-40B4-BE49-F238E27FC236}">
                <a16:creationId xmlns:a16="http://schemas.microsoft.com/office/drawing/2014/main" id="{AEF24185-C350-45C5-8431-526AE7B4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29629" y="4710144"/>
            <a:ext cx="1167944" cy="11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1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F16A044-37D3-4F41-956D-2FF728E95DF2}"/>
              </a:ext>
            </a:extLst>
          </p:cNvPr>
          <p:cNvSpPr txBox="1"/>
          <p:nvPr/>
        </p:nvSpPr>
        <p:spPr>
          <a:xfrm>
            <a:off x="4797079" y="-43180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Preventative Colorectal Cancer Screening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HEMOSURE: Market Leader in FIT testing</a:t>
            </a:r>
          </a:p>
        </p:txBody>
      </p:sp>
      <p:pic>
        <p:nvPicPr>
          <p:cNvPr id="2050" name="Picture 2" descr="Hemosure">
            <a:extLst>
              <a:ext uri="{FF2B5EF4-FFF2-40B4-BE49-F238E27FC236}">
                <a16:creationId xmlns:a16="http://schemas.microsoft.com/office/drawing/2014/main" id="{040F5CAA-7ECE-437D-BD6D-558155FF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" y="2498030"/>
            <a:ext cx="3013648" cy="7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DAD36E-195C-4B45-837A-FDEACDA03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379" y="4856484"/>
            <a:ext cx="2565715" cy="184784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6C6DF55-F251-46D6-8351-DDA8872DE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25001" r="29518" b="43201"/>
          <a:stretch/>
        </p:blipFill>
        <p:spPr bwMode="auto">
          <a:xfrm>
            <a:off x="4465806" y="1119877"/>
            <a:ext cx="3991860" cy="39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4EB003C-7DD7-4B9C-A1F7-E319FCE8B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51116" r="52044" b="21136"/>
          <a:stretch/>
        </p:blipFill>
        <p:spPr bwMode="auto">
          <a:xfrm>
            <a:off x="8072915" y="964372"/>
            <a:ext cx="4413920" cy="39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26AFDCF-F8CC-4444-9981-BEDA94361D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" y="1077595"/>
            <a:ext cx="3991055" cy="134423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FB06B01-0E62-4ACE-A507-4DA3DEFE921B}"/>
              </a:ext>
            </a:extLst>
          </p:cNvPr>
          <p:cNvSpPr txBox="1"/>
          <p:nvPr/>
        </p:nvSpPr>
        <p:spPr>
          <a:xfrm>
            <a:off x="90804" y="3362952"/>
            <a:ext cx="3991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Hemosure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is a privately-held medical device company based in </a:t>
            </a:r>
            <a:r>
              <a:rPr lang="en-US" altLang="zh-CN" sz="1400" b="1" dirty="0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Irwindale, California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400" b="1" dirty="0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in September 2003,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the company quickly established itself as a worldwide recognized tradename (</a:t>
            </a:r>
            <a:r>
              <a:rPr lang="en-US" altLang="zh-CN" sz="1100" dirty="0" err="1">
                <a:latin typeface="Arial" panose="020B0604020202020204" pitchFamily="34" charset="0"/>
                <a:cs typeface="Arial" panose="020B0604020202020204" pitchFamily="34" charset="0"/>
              </a:rPr>
              <a:t>Hemosure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®) in Immunological Fecal Occult Blood Testing (</a:t>
            </a:r>
            <a:r>
              <a:rPr lang="en-US" altLang="zh-CN" sz="1100" dirty="0" err="1">
                <a:latin typeface="Arial" panose="020B0604020202020204" pitchFamily="34" charset="0"/>
                <a:cs typeface="Arial" panose="020B0604020202020204" pitchFamily="34" charset="0"/>
              </a:rPr>
              <a:t>iFOBT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) for colorectal cancer screening</a:t>
            </a:r>
            <a:r>
              <a:rPr lang="en-US" altLang="zh-CN" sz="1100" b="1" dirty="0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100" b="1" dirty="0" err="1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Hemosure</a:t>
            </a:r>
            <a:r>
              <a:rPr lang="en-US" altLang="zh-CN" sz="1100" b="1" dirty="0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manufactures and sells the fastest growing </a:t>
            </a:r>
            <a:r>
              <a:rPr lang="en-US" altLang="zh-CN" sz="1100" b="1" dirty="0" err="1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iFOBT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and has established its place as an industry leader</a:t>
            </a:r>
            <a:r>
              <a:rPr lang="en-US" altLang="zh-CN" sz="1400" b="1" dirty="0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400" b="1" dirty="0" err="1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Hemosure’s</a:t>
            </a:r>
            <a:r>
              <a:rPr lang="en-US" altLang="zh-CN" sz="1400" b="1" dirty="0">
                <a:solidFill>
                  <a:srgbClr val="000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IFOBT has become the gold standard for the IFOB market.</a:t>
            </a:r>
            <a:endParaRPr lang="zh-CN" altLang="en-US" sz="1400" b="1" dirty="0">
              <a:solidFill>
                <a:srgbClr val="000B66"/>
              </a:solidFill>
            </a:endParaRPr>
          </a:p>
        </p:txBody>
      </p:sp>
      <p:pic>
        <p:nvPicPr>
          <p:cNvPr id="3074" name="Picture 2" descr="Image result for fda logo">
            <a:extLst>
              <a:ext uri="{FF2B5EF4-FFF2-40B4-BE49-F238E27FC236}">
                <a16:creationId xmlns:a16="http://schemas.microsoft.com/office/drawing/2014/main" id="{10E888D2-7AD2-4D17-8BA8-D34B7230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74" y="5616740"/>
            <a:ext cx="999543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E logo">
            <a:extLst>
              <a:ext uri="{FF2B5EF4-FFF2-40B4-BE49-F238E27FC236}">
                <a16:creationId xmlns:a16="http://schemas.microsoft.com/office/drawing/2014/main" id="{567EAA57-0602-450D-96DE-F8C6E88F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3" b="21426"/>
          <a:stretch/>
        </p:blipFill>
        <p:spPr bwMode="auto">
          <a:xfrm>
            <a:off x="3612830" y="5593641"/>
            <a:ext cx="706324" cy="4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SO 9001 logo">
            <a:extLst>
              <a:ext uri="{FF2B5EF4-FFF2-40B4-BE49-F238E27FC236}">
                <a16:creationId xmlns:a16="http://schemas.microsoft.com/office/drawing/2014/main" id="{C69C2F6A-7559-49C6-BA24-D00584E0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67" y="5455476"/>
            <a:ext cx="752157" cy="7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ISO 13485 logo">
            <a:extLst>
              <a:ext uri="{FF2B5EF4-FFF2-40B4-BE49-F238E27FC236}">
                <a16:creationId xmlns:a16="http://schemas.microsoft.com/office/drawing/2014/main" id="{1B2A431F-F43D-49CA-A112-5A6F2D06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37" y="5372317"/>
            <a:ext cx="918475" cy="9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LIA waived logo">
            <a:extLst>
              <a:ext uri="{FF2B5EF4-FFF2-40B4-BE49-F238E27FC236}">
                <a16:creationId xmlns:a16="http://schemas.microsoft.com/office/drawing/2014/main" id="{63BC9A89-B947-465B-9BB3-00FA707B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26" y="5362239"/>
            <a:ext cx="1578854" cy="9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4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69515" y="1148715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Easy, Accurate Results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0" y="2492375"/>
            <a:ext cx="12084685" cy="3107690"/>
          </a:xfrm>
          <a:prstGeom prst="flowChartDelay">
            <a:avLst/>
          </a:prstGeom>
          <a:solidFill>
            <a:srgbClr val="004A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延期 9"/>
          <p:cNvSpPr/>
          <p:nvPr/>
        </p:nvSpPr>
        <p:spPr>
          <a:xfrm>
            <a:off x="0" y="2492375"/>
            <a:ext cx="9233535" cy="3209925"/>
          </a:xfrm>
          <a:prstGeom prst="flowChartDelay">
            <a:avLst/>
          </a:prstGeom>
          <a:solidFill>
            <a:srgbClr val="00369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107316" y="3759200"/>
            <a:ext cx="845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OPERATIONS &amp; TESTING PRINCIPLE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561830" y="3759200"/>
            <a:ext cx="2253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FUNCTIONALITY &amp;  COMPAIRISON</a:t>
            </a:r>
          </a:p>
        </p:txBody>
      </p:sp>
    </p:spTree>
    <p:extLst>
      <p:ext uri="{BB962C8B-B14F-4D97-AF65-F5344CB8AC3E}">
        <p14:creationId xmlns:p14="http://schemas.microsoft.com/office/powerpoint/2010/main" val="166583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69515" y="1148715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</a:rPr>
              <a:t>The AccuReader A100</a:t>
            </a:r>
            <a:endParaRPr lang="en-US" altLang="zh-CN" sz="2400" b="1">
              <a:solidFill>
                <a:srgbClr val="C00000"/>
              </a:solidFill>
            </a:endParaRPr>
          </a:p>
          <a:p>
            <a:pPr algn="ctr"/>
            <a:r>
              <a:rPr lang="en-US" altLang="zh-CN" sz="2400" b="1">
                <a:solidFill>
                  <a:srgbClr val="000B65"/>
                </a:solidFill>
              </a:rPr>
              <a:t>Automated Fecal Immunilogical Testing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902ABC-4AFF-4FC1-B691-3DF4DF7FA0C3}"/>
              </a:ext>
            </a:extLst>
          </p:cNvPr>
          <p:cNvSpPr txBox="1"/>
          <p:nvPr/>
        </p:nvSpPr>
        <p:spPr>
          <a:xfrm>
            <a:off x="382805" y="2505670"/>
            <a:ext cx="70260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2400" b="1" dirty="0">
                <a:solidFill>
                  <a:srgbClr val="C00000"/>
                </a:solidFill>
              </a:rPr>
              <a:t> A100 System is comprised of: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err="1">
                <a:solidFill>
                  <a:srgbClr val="000B65"/>
                </a:solidFill>
              </a:rPr>
              <a:t>AccuReader</a:t>
            </a:r>
            <a:r>
              <a:rPr lang="en-US" altLang="zh-CN" b="1" dirty="0">
                <a:solidFill>
                  <a:srgbClr val="000B65"/>
                </a:solidFill>
              </a:rPr>
              <a:t> A100 Bench Top Analyzer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err="1">
                <a:solidFill>
                  <a:srgbClr val="000B65"/>
                </a:solidFill>
              </a:rPr>
              <a:t>AccuReader</a:t>
            </a:r>
            <a:r>
              <a:rPr lang="en-US" altLang="zh-CN" b="1" dirty="0">
                <a:solidFill>
                  <a:srgbClr val="000B65"/>
                </a:solidFill>
              </a:rPr>
              <a:t> FIT testing cassettes (</a:t>
            </a:r>
            <a:r>
              <a:rPr lang="en-US" altLang="zh-CN" b="1" dirty="0" err="1">
                <a:solidFill>
                  <a:srgbClr val="000B65"/>
                </a:solidFill>
              </a:rPr>
              <a:t>iFOB</a:t>
            </a:r>
            <a:r>
              <a:rPr lang="en-US" altLang="zh-CN" b="1" dirty="0">
                <a:solidFill>
                  <a:srgbClr val="000B65"/>
                </a:solidFill>
              </a:rPr>
              <a:t>, TF, </a:t>
            </a:r>
            <a:r>
              <a:rPr lang="en-US" altLang="zh-CN" b="1" dirty="0" err="1">
                <a:solidFill>
                  <a:srgbClr val="000B65"/>
                </a:solidFill>
              </a:rPr>
              <a:t>H.Pylori</a:t>
            </a:r>
            <a:r>
              <a:rPr lang="en-US" altLang="zh-CN" b="1" dirty="0">
                <a:solidFill>
                  <a:srgbClr val="000B65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err="1">
                <a:solidFill>
                  <a:srgbClr val="000B65"/>
                </a:solidFill>
              </a:rPr>
              <a:t>Hemosure</a:t>
            </a:r>
            <a:r>
              <a:rPr lang="en-US" altLang="zh-CN" b="1" dirty="0">
                <a:solidFill>
                  <a:srgbClr val="000B65"/>
                </a:solidFill>
              </a:rPr>
              <a:t> Home Sampling Kit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000B65"/>
                </a:solidFill>
              </a:rPr>
              <a:t>Sample Collection Device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000B65"/>
                </a:solidFill>
              </a:rPr>
              <a:t>Sample Collection Paper</a:t>
            </a:r>
          </a:p>
        </p:txBody>
      </p:sp>
      <p:pic>
        <p:nvPicPr>
          <p:cNvPr id="3" name="图片 2" descr="图片包含 黑色, 游戏机, 桌子, 电脑&#10;&#10;描述已自动生成">
            <a:extLst>
              <a:ext uri="{FF2B5EF4-FFF2-40B4-BE49-F238E27FC236}">
                <a16:creationId xmlns:a16="http://schemas.microsoft.com/office/drawing/2014/main" id="{43DAB169-A2F6-49A4-B9AC-047EDE225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36" y="2934729"/>
            <a:ext cx="4280356" cy="3367214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E6930F55-4A8F-4EA8-A4C2-4321E3F7E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2362">
            <a:off x="3949730" y="4001171"/>
            <a:ext cx="1308813" cy="2200800"/>
          </a:xfrm>
          <a:prstGeom prst="rect">
            <a:avLst/>
          </a:prstGeom>
          <a:noFill/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5FA18EF-58B3-4591-8397-AA9B711E69F7}"/>
              </a:ext>
            </a:extLst>
          </p:cNvPr>
          <p:cNvSpPr txBox="1"/>
          <p:nvPr/>
        </p:nvSpPr>
        <p:spPr>
          <a:xfrm>
            <a:off x="2326811" y="4958614"/>
            <a:ext cx="135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solidFill>
                  <a:srgbClr val="000B65"/>
                </a:solidFill>
              </a:rPr>
              <a:t>Testing Cassette</a:t>
            </a:r>
            <a:endParaRPr lang="zh-CN" altLang="en-US" sz="1400" i="1" dirty="0">
              <a:solidFill>
                <a:srgbClr val="000B65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C32295-3DD6-425A-90DB-8650A97EBE6C}"/>
              </a:ext>
            </a:extLst>
          </p:cNvPr>
          <p:cNvSpPr txBox="1"/>
          <p:nvPr/>
        </p:nvSpPr>
        <p:spPr>
          <a:xfrm>
            <a:off x="5524359" y="4958614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solidFill>
                  <a:srgbClr val="000B65"/>
                </a:solidFill>
              </a:rPr>
              <a:t>Sample Collection</a:t>
            </a:r>
          </a:p>
          <a:p>
            <a:r>
              <a:rPr lang="en-US" altLang="zh-CN" sz="1400" i="1" dirty="0">
                <a:solidFill>
                  <a:srgbClr val="000B65"/>
                </a:solidFill>
              </a:rPr>
              <a:t>Device</a:t>
            </a:r>
            <a:endParaRPr lang="zh-CN" altLang="en-US" sz="1400" i="1" dirty="0">
              <a:solidFill>
                <a:srgbClr val="000B65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D894D58-A799-4159-B89D-56F57503A6C2}"/>
              </a:ext>
            </a:extLst>
          </p:cNvPr>
          <p:cNvCxnSpPr>
            <a:stCxn id="5" idx="3"/>
          </p:cNvCxnSpPr>
          <p:nvPr/>
        </p:nvCxnSpPr>
        <p:spPr>
          <a:xfrm flipV="1">
            <a:off x="3683914" y="5112502"/>
            <a:ext cx="255779" cy="1"/>
          </a:xfrm>
          <a:prstGeom prst="straightConnector1">
            <a:avLst/>
          </a:prstGeom>
          <a:ln>
            <a:solidFill>
              <a:srgbClr val="010C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44FC918-42A5-4787-A4AF-41E137D0B825}"/>
              </a:ext>
            </a:extLst>
          </p:cNvPr>
          <p:cNvCxnSpPr>
            <a:stCxn id="11" idx="1"/>
          </p:cNvCxnSpPr>
          <p:nvPr/>
        </p:nvCxnSpPr>
        <p:spPr>
          <a:xfrm flipH="1">
            <a:off x="5283248" y="5220224"/>
            <a:ext cx="2411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5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32D4E3E5-D02E-42D9-BC82-D4658E8EE163}"/>
              </a:ext>
            </a:extLst>
          </p:cNvPr>
          <p:cNvSpPr/>
          <p:nvPr/>
        </p:nvSpPr>
        <p:spPr>
          <a:xfrm>
            <a:off x="1" y="2192696"/>
            <a:ext cx="12192000" cy="257906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-43180"/>
            <a:ext cx="2559685" cy="854075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6180455"/>
            <a:ext cx="12208510" cy="704215"/>
          </a:xfrm>
          <a:prstGeom prst="rtTriangle">
            <a:avLst/>
          </a:prstGeom>
          <a:solidFill>
            <a:srgbClr val="00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0805" y="986155"/>
            <a:ext cx="11993880" cy="15240"/>
          </a:xfrm>
          <a:prstGeom prst="line">
            <a:avLst/>
          </a:prstGeom>
          <a:ln>
            <a:solidFill>
              <a:srgbClr val="000B6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69515" y="1148715"/>
            <a:ext cx="751776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A320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AccuReader</a:t>
            </a:r>
            <a:r>
              <a:rPr lang="en-US" altLang="zh-CN" sz="3200" b="1" dirty="0">
                <a:solidFill>
                  <a:srgbClr val="C00000"/>
                </a:solidFill>
              </a:rPr>
              <a:t> A100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B65"/>
                </a:solidFill>
              </a:rPr>
              <a:t>The Patient’s Process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3A60AB-0280-468C-97F4-709070B35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3"/>
          <a:stretch/>
        </p:blipFill>
        <p:spPr>
          <a:xfrm>
            <a:off x="313615" y="2365940"/>
            <a:ext cx="1436139" cy="14187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F81AD5-6AAC-46DA-9197-490B18427B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34"/>
          <a:stretch/>
        </p:blipFill>
        <p:spPr>
          <a:xfrm>
            <a:off x="2114500" y="2361257"/>
            <a:ext cx="1465206" cy="14280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3B2F16-6D9E-4575-BC74-BE539F1A12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94" r="3904" b="5956"/>
          <a:stretch/>
        </p:blipFill>
        <p:spPr>
          <a:xfrm>
            <a:off x="3944452" y="2365940"/>
            <a:ext cx="1465206" cy="14187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67FA47-6564-4976-B213-ABC69A95E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404" y="2363512"/>
            <a:ext cx="2582887" cy="14235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E6E337-E0A5-4E1B-B038-5B72533823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909"/>
          <a:stretch/>
        </p:blipFill>
        <p:spPr>
          <a:xfrm>
            <a:off x="8722037" y="2361257"/>
            <a:ext cx="1465206" cy="14280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AD11515-93FD-45AE-BA2D-B7F0CD3566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09" t="8124" b="7153"/>
          <a:stretch/>
        </p:blipFill>
        <p:spPr>
          <a:xfrm>
            <a:off x="10551989" y="2365940"/>
            <a:ext cx="1436138" cy="14187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13FDF8A-79AA-4B37-A60B-12C74C172D00}"/>
              </a:ext>
            </a:extLst>
          </p:cNvPr>
          <p:cNvSpPr txBox="1"/>
          <p:nvPr/>
        </p:nvSpPr>
        <p:spPr>
          <a:xfrm>
            <a:off x="1942027" y="3947652"/>
            <a:ext cx="175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generates the sample in the privacy of their own bathroom.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663664-9C8A-402D-A66E-E0901F579C77}"/>
              </a:ext>
            </a:extLst>
          </p:cNvPr>
          <p:cNvSpPr txBox="1"/>
          <p:nvPr/>
        </p:nvSpPr>
        <p:spPr>
          <a:xfrm>
            <a:off x="216183" y="3941073"/>
            <a:ext cx="163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places the Collection Paper on their toilet at home.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0FEC529-F248-4A62-9715-A5E2D0411C00}"/>
              </a:ext>
            </a:extLst>
          </p:cNvPr>
          <p:cNvSpPr txBox="1"/>
          <p:nvPr/>
        </p:nvSpPr>
        <p:spPr>
          <a:xfrm>
            <a:off x="3881776" y="3954422"/>
            <a:ext cx="160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removes the sample probe from the collection kit.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50D65C-70ED-4604-84F7-D436E67AAB6E}"/>
              </a:ext>
            </a:extLst>
          </p:cNvPr>
          <p:cNvSpPr txBox="1"/>
          <p:nvPr/>
        </p:nvSpPr>
        <p:spPr>
          <a:xfrm>
            <a:off x="5990222" y="3957939"/>
            <a:ext cx="216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inserts the probe into the sample at 6 different locations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E3E23A0-2E70-45E0-9AAE-9E51B4C3A026}"/>
              </a:ext>
            </a:extLst>
          </p:cNvPr>
          <p:cNvSpPr txBox="1"/>
          <p:nvPr/>
        </p:nvSpPr>
        <p:spPr>
          <a:xfrm>
            <a:off x="8675911" y="3941072"/>
            <a:ext cx="155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inserts the probe back into the collection tube.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E351D27-A35F-4367-9A97-89800B58950F}"/>
              </a:ext>
            </a:extLst>
          </p:cNvPr>
          <p:cNvSpPr txBox="1"/>
          <p:nvPr/>
        </p:nvSpPr>
        <p:spPr>
          <a:xfrm>
            <a:off x="10538276" y="3848738"/>
            <a:ext cx="146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The Patient places the collection tube into the safety bag provided.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A1373D7D-C5F2-4992-BCFA-589310E7061A}"/>
              </a:ext>
            </a:extLst>
          </p:cNvPr>
          <p:cNvSpPr/>
          <p:nvPr/>
        </p:nvSpPr>
        <p:spPr>
          <a:xfrm>
            <a:off x="1806037" y="3012521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A9D7AFC9-5A32-4E68-BA9C-169541802251}"/>
              </a:ext>
            </a:extLst>
          </p:cNvPr>
          <p:cNvSpPr/>
          <p:nvPr/>
        </p:nvSpPr>
        <p:spPr>
          <a:xfrm>
            <a:off x="3623867" y="3012521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3A3820E3-B0F6-43ED-89C0-50CE90473A24}"/>
              </a:ext>
            </a:extLst>
          </p:cNvPr>
          <p:cNvSpPr/>
          <p:nvPr/>
        </p:nvSpPr>
        <p:spPr>
          <a:xfrm>
            <a:off x="5453980" y="3012521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20CFE953-859E-4235-A060-7B28A03C5E6F}"/>
              </a:ext>
            </a:extLst>
          </p:cNvPr>
          <p:cNvSpPr/>
          <p:nvPr/>
        </p:nvSpPr>
        <p:spPr>
          <a:xfrm>
            <a:off x="8406006" y="3022433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0BAFF69F-AC05-409F-96CE-8455656337AE}"/>
              </a:ext>
            </a:extLst>
          </p:cNvPr>
          <p:cNvSpPr/>
          <p:nvPr/>
        </p:nvSpPr>
        <p:spPr>
          <a:xfrm>
            <a:off x="10252305" y="3048509"/>
            <a:ext cx="267315" cy="15130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19" descr="2.png">
            <a:extLst>
              <a:ext uri="{FF2B5EF4-FFF2-40B4-BE49-F238E27FC236}">
                <a16:creationId xmlns:a16="http://schemas.microsoft.com/office/drawing/2014/main" id="{0473D7EE-6CFA-4932-AE3A-73BFFE3E0F3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78543">
            <a:off x="899048" y="4907182"/>
            <a:ext cx="672688" cy="17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20" descr="1.png">
            <a:extLst>
              <a:ext uri="{FF2B5EF4-FFF2-40B4-BE49-F238E27FC236}">
                <a16:creationId xmlns:a16="http://schemas.microsoft.com/office/drawing/2014/main" id="{65C77838-0A60-4B00-8DA5-DB94147D31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5702" b="27280"/>
          <a:stretch/>
        </p:blipFill>
        <p:spPr bwMode="auto">
          <a:xfrm>
            <a:off x="5409658" y="4911612"/>
            <a:ext cx="2426091" cy="17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F1752B66-5A87-45E0-8495-5A2C899EC704}"/>
              </a:ext>
            </a:extLst>
          </p:cNvPr>
          <p:cNvSpPr txBox="1"/>
          <p:nvPr/>
        </p:nvSpPr>
        <p:spPr>
          <a:xfrm>
            <a:off x="7907419" y="5237611"/>
            <a:ext cx="3755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10C66"/>
                </a:solidFill>
              </a:rPr>
              <a:t>Spiral Collection Tip</a:t>
            </a:r>
          </a:p>
          <a:p>
            <a:r>
              <a:rPr lang="en-US" altLang="zh-CN" sz="1400" i="1" dirty="0"/>
              <a:t>Groves ensure the correct amount of sample</a:t>
            </a:r>
          </a:p>
          <a:p>
            <a:r>
              <a:rPr lang="en-US" altLang="zh-CN" sz="1400" i="1" dirty="0"/>
              <a:t>material is collected and placed in buffer solution</a:t>
            </a:r>
          </a:p>
          <a:p>
            <a:r>
              <a:rPr lang="en-US" altLang="zh-CN" sz="1400" i="1" dirty="0"/>
              <a:t>for accurate testing and reporting.</a:t>
            </a:r>
            <a:endParaRPr lang="zh-CN" altLang="en-US" sz="1400" i="1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CBF1830-A844-4FE3-B039-4AA985E19B0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1548741" y="5709285"/>
            <a:ext cx="4937578" cy="213505"/>
          </a:xfrm>
          <a:prstGeom prst="straightConnector1">
            <a:avLst/>
          </a:prstGeom>
          <a:ln>
            <a:solidFill>
              <a:srgbClr val="010C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DDF5ED94-E9D8-41FA-B968-9194289181E1}"/>
              </a:ext>
            </a:extLst>
          </p:cNvPr>
          <p:cNvSpPr txBox="1"/>
          <p:nvPr/>
        </p:nvSpPr>
        <p:spPr>
          <a:xfrm>
            <a:off x="1916718" y="4945224"/>
            <a:ext cx="33259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10C66"/>
                </a:solidFill>
              </a:rPr>
              <a:t>Patented Sample Collection Tube</a:t>
            </a:r>
          </a:p>
          <a:p>
            <a:r>
              <a:rPr lang="en-US" altLang="zh-CN" sz="1400" i="1" dirty="0"/>
              <a:t>Is easy to use, safe, and prevents</a:t>
            </a:r>
          </a:p>
          <a:p>
            <a:r>
              <a:rPr lang="en-US" altLang="zh-CN" sz="1400" i="1" dirty="0"/>
              <a:t>leaking with latex rubber sealing ring.</a:t>
            </a:r>
            <a:endParaRPr lang="zh-CN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2367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1444</Words>
  <Application>Microsoft Office PowerPoint</Application>
  <PresentationFormat>宽屏</PresentationFormat>
  <Paragraphs>286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Leo</dc:creator>
  <cp:lastModifiedBy>Christopher Patterson</cp:lastModifiedBy>
  <cp:revision>91</cp:revision>
  <dcterms:created xsi:type="dcterms:W3CDTF">2019-08-23T05:23:28Z</dcterms:created>
  <dcterms:modified xsi:type="dcterms:W3CDTF">2020-02-11T18:48:31Z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